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4" r:id="rId3"/>
    <p:sldId id="275" r:id="rId4"/>
    <p:sldId id="281" r:id="rId5"/>
    <p:sldId id="276" r:id="rId6"/>
    <p:sldId id="280" r:id="rId7"/>
    <p:sldId id="287" r:id="rId8"/>
    <p:sldId id="288" r:id="rId9"/>
    <p:sldId id="282" r:id="rId10"/>
    <p:sldId id="283" r:id="rId11"/>
    <p:sldId id="279" r:id="rId12"/>
    <p:sldId id="290" r:id="rId13"/>
    <p:sldId id="284" r:id="rId14"/>
    <p:sldId id="286" r:id="rId15"/>
    <p:sldId id="291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4A42"/>
    <a:srgbClr val="5A4B42"/>
    <a:srgbClr val="F6EE31"/>
    <a:srgbClr val="D1D2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40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8E8178-A368-4091-9893-2857F55C4BAD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01364-5254-4B2C-95B4-9294477DD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835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A5B6ABE-686D-40D3-B962-8D0C72F869D4}" type="slidenum">
              <a:rPr lang="he-IL" altLang="en-US"/>
              <a:pPr/>
              <a:t>12</a:t>
            </a:fld>
            <a:endParaRPr lang="en-US" altLang="en-US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FFD3F4E0-F47A-401F-8480-02C764266B32}" type="slidenum">
              <a:rPr lang="he-IL" altLang="en-US" sz="1200">
                <a:latin typeface="Calibri" panose="020F0502020204030204" pitchFamily="34" charset="0"/>
              </a:rPr>
              <a:pPr algn="r" eaLnBrk="1" hangingPunct="1">
                <a:buClrTx/>
                <a:buFontTx/>
                <a:buNone/>
              </a:pPr>
              <a:t>12</a:t>
            </a:fld>
            <a:endParaRPr lang="en-US" altLang="en-US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248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FB0C-7F15-4099-ADF7-1C84A6B3B554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7C01-0FE2-4904-84FC-370FEB91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57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FB0C-7F15-4099-ADF7-1C84A6B3B554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7C01-0FE2-4904-84FC-370FEB91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63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FB0C-7F15-4099-ADF7-1C84A6B3B554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7C01-0FE2-4904-84FC-370FEB91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85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FB0C-7F15-4099-ADF7-1C84A6B3B554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7C01-0FE2-4904-84FC-370FEB91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33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FB0C-7F15-4099-ADF7-1C84A6B3B554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7C01-0FE2-4904-84FC-370FEB91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6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FB0C-7F15-4099-ADF7-1C84A6B3B554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7C01-0FE2-4904-84FC-370FEB91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06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FB0C-7F15-4099-ADF7-1C84A6B3B554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7C01-0FE2-4904-84FC-370FEB91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03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FB0C-7F15-4099-ADF7-1C84A6B3B554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7C01-0FE2-4904-84FC-370FEB91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08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FB0C-7F15-4099-ADF7-1C84A6B3B554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7C01-0FE2-4904-84FC-370FEB91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15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FB0C-7F15-4099-ADF7-1C84A6B3B554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7C01-0FE2-4904-84FC-370FEB91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96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0FB0C-7F15-4099-ADF7-1C84A6B3B554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07C01-0FE2-4904-84FC-370FEB91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0FB0C-7F15-4099-ADF7-1C84A6B3B554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07C01-0FE2-4904-84FC-370FEB9155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5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8.png"/><Relationship Id="rId7" Type="http://schemas.openxmlformats.org/officeDocument/2006/relationships/image" Target="../media/image22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g"/><Relationship Id="rId5" Type="http://schemas.openxmlformats.org/officeDocument/2006/relationships/image" Target="../media/image1.jpeg"/><Relationship Id="rId10" Type="http://schemas.openxmlformats.org/officeDocument/2006/relationships/image" Target="../media/image25.jpg"/><Relationship Id="rId4" Type="http://schemas.microsoft.com/office/2007/relationships/hdphoto" Target="../media/hdphoto1.wdp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1.jpe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or@meatlessmonday.co.il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121" y="284788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he-IL" sz="9600" b="1" i="1" dirty="0">
                <a:solidFill>
                  <a:srgbClr val="5A4B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תזונה מהצומח</a:t>
            </a:r>
            <a:br>
              <a:rPr lang="he-IL" sz="9600" b="1" i="1" dirty="0">
                <a:solidFill>
                  <a:srgbClr val="5A4B4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4000" b="1" i="1" dirty="0">
                <a:solidFill>
                  <a:srgbClr val="5A4B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מגמות, סיבות, הזדמנויות</a:t>
            </a:r>
            <a:br>
              <a:rPr lang="he-IL" sz="4000" b="1" i="1" dirty="0">
                <a:solidFill>
                  <a:srgbClr val="5A4B4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he-IL" sz="4000" b="1" i="1" dirty="0">
                <a:solidFill>
                  <a:srgbClr val="5A4B4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1800" b="1" i="1" dirty="0">
                <a:solidFill>
                  <a:srgbClr val="5A4B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אור בנימין, מנהלת הפעילות</a:t>
            </a:r>
            <a:br>
              <a:rPr lang="en-US" sz="1800" b="1" i="1" dirty="0">
                <a:solidFill>
                  <a:srgbClr val="5A4B4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1800" b="1" i="1" dirty="0">
                <a:solidFill>
                  <a:srgbClr val="5A4B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עמותת יום שני ללא בשר</a:t>
            </a:r>
            <a:br>
              <a:rPr lang="en-US" sz="1800" b="1" i="1" dirty="0">
                <a:solidFill>
                  <a:srgbClr val="5A4B4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1800" b="1" i="1" dirty="0">
                <a:solidFill>
                  <a:srgbClr val="5A4B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נובמבר 2016</a:t>
            </a:r>
            <a:endParaRPr lang="en-US" sz="9600" b="1" i="1" dirty="0">
              <a:solidFill>
                <a:srgbClr val="5A4B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1" y="217121"/>
            <a:ext cx="2448401" cy="116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14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1" y="217121"/>
            <a:ext cx="2448401" cy="1165451"/>
          </a:xfrm>
          <a:prstGeom prst="rect">
            <a:avLst/>
          </a:prstGeom>
        </p:spPr>
      </p:pic>
      <p:pic>
        <p:nvPicPr>
          <p:cNvPr id="10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2180">
            <a:off x="9033856" y="66894"/>
            <a:ext cx="3289157" cy="2560320"/>
          </a:xfrm>
          <a:prstGeom prst="rect">
            <a:avLst/>
          </a:prstGeom>
        </p:spPr>
      </p:pic>
      <p:sp>
        <p:nvSpPr>
          <p:cNvPr id="12" name="מלבן 2"/>
          <p:cNvSpPr/>
          <p:nvPr/>
        </p:nvSpPr>
        <p:spPr>
          <a:xfrm>
            <a:off x="9705975" y="771274"/>
            <a:ext cx="17940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דאגה </a:t>
            </a:r>
          </a:p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לסביבה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37" y="1897107"/>
            <a:ext cx="4349974" cy="39308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44"/>
          <a:stretch/>
        </p:blipFill>
        <p:spPr>
          <a:xfrm>
            <a:off x="5840934" y="2980886"/>
            <a:ext cx="4540483" cy="34563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83431" y="471560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>
              <a:defRPr/>
            </a:pPr>
            <a:r>
              <a:rPr lang="he-IL" altLang="he-IL" sz="3200" b="1" dirty="0">
                <a:solidFill>
                  <a:srgbClr val="5A4B42"/>
                </a:solidFill>
              </a:rPr>
              <a:t>מדינות וארגונים בינלאומיים קוראים לצמצם את צריכת הבשר כדי לשמור על כדור הארץ</a:t>
            </a:r>
            <a:endParaRPr lang="he-IL" altLang="he-IL" sz="1100" b="1" dirty="0">
              <a:solidFill>
                <a:srgbClr val="5A4B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51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22" y="1353958"/>
            <a:ext cx="2272135" cy="4039351"/>
          </a:xfrm>
          <a:prstGeom prst="rect">
            <a:avLst/>
          </a:prstGeom>
        </p:spPr>
      </p:pic>
      <p:pic>
        <p:nvPicPr>
          <p:cNvPr id="15" name="תמונה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100">
            <a:off x="9112917" y="26960"/>
            <a:ext cx="3140724" cy="2560320"/>
          </a:xfrm>
          <a:prstGeom prst="rect">
            <a:avLst/>
          </a:prstGeom>
        </p:spPr>
      </p:pic>
      <p:sp>
        <p:nvSpPr>
          <p:cNvPr id="16" name="מלבן 2"/>
          <p:cNvSpPr/>
          <p:nvPr/>
        </p:nvSpPr>
        <p:spPr>
          <a:xfrm>
            <a:off x="9892720" y="743691"/>
            <a:ext cx="13083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גיוון </a:t>
            </a:r>
          </a:p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ועניין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1" y="217121"/>
            <a:ext cx="2448401" cy="116545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51"/>
          <a:stretch/>
        </p:blipFill>
        <p:spPr>
          <a:xfrm>
            <a:off x="7491835" y="2073221"/>
            <a:ext cx="3373120" cy="2007389"/>
          </a:xfrm>
          <a:prstGeom prst="rect">
            <a:avLst/>
          </a:prstGeom>
        </p:spPr>
      </p:pic>
      <p:pic>
        <p:nvPicPr>
          <p:cNvPr id="22" name="Picture 2" descr="https://scontent.fsdv1-1.fna.fbcdn.net/t31.0-8/13323292_817425481691640_1852621999405432138_o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49"/>
          <a:stretch/>
        </p:blipFill>
        <p:spPr bwMode="auto">
          <a:xfrm>
            <a:off x="7491835" y="4259103"/>
            <a:ext cx="3634081" cy="241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s://scontent.fsdv1-1.fna.fbcdn.net/v/t1.0-0/p320x320/13346949_817424525025069_5200943198720226433_n.jpg?oh=9caa8d4d74dbbd27d244c192aebbdd92&amp;oe=57E47CBB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2" b="23189"/>
          <a:stretch/>
        </p:blipFill>
        <p:spPr bwMode="auto">
          <a:xfrm>
            <a:off x="4249442" y="3835638"/>
            <a:ext cx="3048000" cy="283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" t="4945" r="12056" b="12827"/>
          <a:stretch/>
        </p:blipFill>
        <p:spPr>
          <a:xfrm>
            <a:off x="727743" y="4547695"/>
            <a:ext cx="3390951" cy="2257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3" b="10006"/>
          <a:stretch/>
        </p:blipFill>
        <p:spPr>
          <a:xfrm>
            <a:off x="5407522" y="1018703"/>
            <a:ext cx="2724032" cy="2612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605" y="1000460"/>
            <a:ext cx="2567524" cy="342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9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594" y="1845031"/>
            <a:ext cx="8565035" cy="498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653" y="3971854"/>
            <a:ext cx="1901577" cy="996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113" y="4079790"/>
            <a:ext cx="799996" cy="115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10" y="4155980"/>
            <a:ext cx="941265" cy="62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955" y="2759163"/>
            <a:ext cx="1104756" cy="741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13" y="3094082"/>
            <a:ext cx="1033328" cy="81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מלבן 2"/>
          <p:cNvSpPr/>
          <p:nvPr/>
        </p:nvSpPr>
        <p:spPr bwMode="auto">
          <a:xfrm>
            <a:off x="2928061" y="2179801"/>
            <a:ext cx="143997" cy="169220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algn="l" defTabSz="449218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מלבן 10"/>
          <p:cNvSpPr/>
          <p:nvPr/>
        </p:nvSpPr>
        <p:spPr bwMode="auto">
          <a:xfrm>
            <a:off x="2928061" y="2349021"/>
            <a:ext cx="143997" cy="143997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algn="l" defTabSz="449218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GB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מציין מיקום תוכן 2"/>
          <p:cNvSpPr txBox="1">
            <a:spLocks/>
          </p:cNvSpPr>
          <p:nvPr/>
        </p:nvSpPr>
        <p:spPr>
          <a:xfrm>
            <a:off x="3072058" y="697056"/>
            <a:ext cx="8238781" cy="616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Tx/>
              <a:buNone/>
              <a:defRPr/>
            </a:pPr>
            <a:r>
              <a:rPr lang="he-IL" altLang="he-IL" sz="4000" b="1" dirty="0">
                <a:solidFill>
                  <a:srgbClr val="5A4B42"/>
                </a:solidFill>
              </a:rPr>
              <a:t>יש גם יתרונות לכיס!</a:t>
            </a:r>
          </a:p>
        </p:txBody>
      </p:sp>
      <p:pic>
        <p:nvPicPr>
          <p:cNvPr id="13" name="תמונה 1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035">
            <a:off x="47912" y="46354"/>
            <a:ext cx="3289157" cy="2560320"/>
          </a:xfrm>
          <a:prstGeom prst="rect">
            <a:avLst/>
          </a:prstGeom>
        </p:spPr>
      </p:pic>
      <p:sp>
        <p:nvSpPr>
          <p:cNvPr id="14" name="מלבן 2"/>
          <p:cNvSpPr/>
          <p:nvPr/>
        </p:nvSpPr>
        <p:spPr>
          <a:xfrm>
            <a:off x="936471" y="1040084"/>
            <a:ext cx="12650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הכיס</a:t>
            </a:r>
          </a:p>
        </p:txBody>
      </p:sp>
    </p:spTree>
    <p:extLst>
      <p:ext uri="{BB962C8B-B14F-4D97-AF65-F5344CB8AC3E}">
        <p14:creationId xmlns:p14="http://schemas.microsoft.com/office/powerpoint/2010/main" val="18216253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bcdn-sphotos-g-a.akamaihd.net/hphotos-ak-xpf1/v/t1.0-9/14502922_1113053078763177_627450998301600223_n.png?oh=283ab09f98c8d4d7d05a2325f3d11d9b&amp;oe=58D1EC1D&amp;__gda__=1489279863_788f94cd3c74cd616c7d18e8674267c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638" y="2510959"/>
            <a:ext cx="3994058" cy="425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מלבן 2"/>
          <p:cNvSpPr/>
          <p:nvPr/>
        </p:nvSpPr>
        <p:spPr>
          <a:xfrm>
            <a:off x="1595055" y="4731800"/>
            <a:ext cx="13083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גיוון </a:t>
            </a:r>
          </a:p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ועניין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9014925" y="54265"/>
            <a:ext cx="3289157" cy="2560320"/>
            <a:chOff x="10048893" y="-2522151"/>
            <a:chExt cx="3289157" cy="2560320"/>
          </a:xfrm>
        </p:grpSpPr>
        <p:pic>
          <p:nvPicPr>
            <p:cNvPr id="24" name="תמונה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22180">
              <a:off x="10048893" y="-2522151"/>
              <a:ext cx="3289157" cy="2560320"/>
            </a:xfrm>
            <a:prstGeom prst="rect">
              <a:avLst/>
            </a:prstGeom>
          </p:spPr>
        </p:pic>
        <p:sp>
          <p:nvSpPr>
            <p:cNvPr id="25" name="מלבן 2"/>
            <p:cNvSpPr/>
            <p:nvPr/>
          </p:nvSpPr>
          <p:spPr>
            <a:xfrm>
              <a:off x="10826089" y="-1692215"/>
              <a:ext cx="1346844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he-IL" sz="36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טרנד </a:t>
              </a:r>
            </a:p>
            <a:p>
              <a:pPr algn="ctr"/>
              <a:r>
                <a:rPr lang="he-IL" sz="36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חזק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1" y="217121"/>
            <a:ext cx="2448401" cy="116545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456044" y="5044909"/>
            <a:ext cx="5486400" cy="1266529"/>
            <a:chOff x="4529610" y="2876424"/>
            <a:chExt cx="5932035" cy="144567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/>
            <a:srcRect l="37152" t="41943" r="14193" b="36977"/>
            <a:stretch/>
          </p:blipFill>
          <p:spPr>
            <a:xfrm>
              <a:off x="4529610" y="2876424"/>
              <a:ext cx="5932035" cy="144567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/>
            <a:srcRect l="46374" t="10773" r="47428" b="85883"/>
            <a:stretch/>
          </p:blipFill>
          <p:spPr>
            <a:xfrm>
              <a:off x="4536743" y="2945481"/>
              <a:ext cx="1178989" cy="357846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3261" t="10508" r="34089" b="7164"/>
          <a:stretch/>
        </p:blipFill>
        <p:spPr>
          <a:xfrm>
            <a:off x="237481" y="1443071"/>
            <a:ext cx="2539393" cy="360183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893044" y="1239410"/>
            <a:ext cx="5274813" cy="3190602"/>
            <a:chOff x="469125" y="1484365"/>
            <a:chExt cx="4316393" cy="24736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/>
            <a:srcRect l="26553" t="62677" r="44240" b="20497"/>
            <a:stretch/>
          </p:blipFill>
          <p:spPr>
            <a:xfrm>
              <a:off x="469230" y="2804109"/>
              <a:ext cx="3561019" cy="115392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/>
            <a:srcRect l="26553" t="8212" r="38044" b="73205"/>
            <a:stretch/>
          </p:blipFill>
          <p:spPr>
            <a:xfrm>
              <a:off x="469125" y="1484365"/>
              <a:ext cx="4316393" cy="12744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7973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517" t="19816" r="32360" b="7080"/>
          <a:stretch/>
        </p:blipFill>
        <p:spPr>
          <a:xfrm>
            <a:off x="6893541" y="2926061"/>
            <a:ext cx="4841278" cy="3611477"/>
          </a:xfrm>
          <a:prstGeom prst="rect">
            <a:avLst/>
          </a:prstGeom>
        </p:spPr>
      </p:pic>
      <p:sp>
        <p:nvSpPr>
          <p:cNvPr id="20" name="מלבן 2"/>
          <p:cNvSpPr/>
          <p:nvPr/>
        </p:nvSpPr>
        <p:spPr>
          <a:xfrm>
            <a:off x="1595055" y="4731800"/>
            <a:ext cx="13083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גיוון </a:t>
            </a:r>
          </a:p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ועניין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9014925" y="54265"/>
            <a:ext cx="3289157" cy="2560320"/>
            <a:chOff x="10048893" y="-2522151"/>
            <a:chExt cx="3289157" cy="2560320"/>
          </a:xfrm>
        </p:grpSpPr>
        <p:pic>
          <p:nvPicPr>
            <p:cNvPr id="24" name="תמונה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22180">
              <a:off x="10048893" y="-2522151"/>
              <a:ext cx="3289157" cy="2560320"/>
            </a:xfrm>
            <a:prstGeom prst="rect">
              <a:avLst/>
            </a:prstGeom>
          </p:spPr>
        </p:pic>
        <p:sp>
          <p:nvSpPr>
            <p:cNvPr id="25" name="מלבן 2"/>
            <p:cNvSpPr/>
            <p:nvPr/>
          </p:nvSpPr>
          <p:spPr>
            <a:xfrm>
              <a:off x="10826089" y="-1692215"/>
              <a:ext cx="1346844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he-IL" sz="36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טרנד </a:t>
              </a:r>
            </a:p>
            <a:p>
              <a:pPr algn="ctr"/>
              <a:r>
                <a:rPr lang="he-IL" sz="36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חזק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1" y="217121"/>
            <a:ext cx="2448401" cy="11654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7020" t="28698" r="30683" b="33499"/>
          <a:stretch/>
        </p:blipFill>
        <p:spPr>
          <a:xfrm>
            <a:off x="104931" y="3130180"/>
            <a:ext cx="6371529" cy="32032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10033" t="18985" r="25932" b="14865"/>
          <a:stretch/>
        </p:blipFill>
        <p:spPr>
          <a:xfrm>
            <a:off x="2800605" y="884201"/>
            <a:ext cx="3675855" cy="213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08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057">
            <a:off x="5297090" y="4015070"/>
            <a:ext cx="3210965" cy="2560320"/>
          </a:xfrm>
          <a:prstGeom prst="rect">
            <a:avLst/>
          </a:prstGeom>
        </p:spPr>
      </p:pic>
      <p:pic>
        <p:nvPicPr>
          <p:cNvPr id="11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100">
            <a:off x="6970658" y="1361640"/>
            <a:ext cx="3140724" cy="2560320"/>
          </a:xfrm>
          <a:prstGeom prst="rect">
            <a:avLst/>
          </a:prstGeom>
        </p:spPr>
      </p:pic>
      <p:sp>
        <p:nvSpPr>
          <p:cNvPr id="14" name="מלבן 2"/>
          <p:cNvSpPr/>
          <p:nvPr/>
        </p:nvSpPr>
        <p:spPr>
          <a:xfrm>
            <a:off x="7430662" y="2078371"/>
            <a:ext cx="19479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דאגה  </a:t>
            </a:r>
          </a:p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לבריאות</a:t>
            </a:r>
          </a:p>
        </p:txBody>
      </p:sp>
      <p:pic>
        <p:nvPicPr>
          <p:cNvPr id="13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7817">
            <a:off x="3287825" y="1329995"/>
            <a:ext cx="3289157" cy="2560320"/>
          </a:xfrm>
          <a:prstGeom prst="rect">
            <a:avLst/>
          </a:prstGeom>
        </p:spPr>
      </p:pic>
      <p:sp>
        <p:nvSpPr>
          <p:cNvPr id="17" name="מלבן 2"/>
          <p:cNvSpPr/>
          <p:nvPr/>
        </p:nvSpPr>
        <p:spPr>
          <a:xfrm>
            <a:off x="3935226" y="2024853"/>
            <a:ext cx="17940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דאגה </a:t>
            </a:r>
          </a:p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לסביבה</a:t>
            </a:r>
          </a:p>
        </p:txBody>
      </p:sp>
      <p:pic>
        <p:nvPicPr>
          <p:cNvPr id="28" name="תמונה 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035">
            <a:off x="-41223" y="1308122"/>
            <a:ext cx="3289157" cy="2560320"/>
          </a:xfrm>
          <a:prstGeom prst="rect">
            <a:avLst/>
          </a:prstGeom>
        </p:spPr>
      </p:pic>
      <p:sp>
        <p:nvSpPr>
          <p:cNvPr id="29" name="מלבן 2"/>
          <p:cNvSpPr/>
          <p:nvPr/>
        </p:nvSpPr>
        <p:spPr>
          <a:xfrm>
            <a:off x="847336" y="2301852"/>
            <a:ext cx="12650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הכיס</a:t>
            </a:r>
          </a:p>
        </p:txBody>
      </p:sp>
      <p:sp>
        <p:nvSpPr>
          <p:cNvPr id="18" name="מלבן 2"/>
          <p:cNvSpPr/>
          <p:nvPr/>
        </p:nvSpPr>
        <p:spPr>
          <a:xfrm>
            <a:off x="5960085" y="4454801"/>
            <a:ext cx="156004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חמלה </a:t>
            </a:r>
          </a:p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לבעלי </a:t>
            </a:r>
          </a:p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החיים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38200" y="365125"/>
            <a:ext cx="10515600" cy="5256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altLang="he-IL" sz="3600" b="1" dirty="0">
                <a:solidFill>
                  <a:srgbClr val="5B4A42"/>
                </a:solidFill>
                <a:cs typeface="+mn-cs"/>
              </a:rPr>
              <a:t>למה אנשים בוחרים לעבור יותר ויותר </a:t>
            </a:r>
          </a:p>
          <a:p>
            <a:pPr algn="r"/>
            <a:r>
              <a:rPr lang="he-IL" altLang="he-IL" sz="3600" b="1" dirty="0">
                <a:solidFill>
                  <a:srgbClr val="5B4A42"/>
                </a:solidFill>
                <a:cs typeface="+mn-cs"/>
              </a:rPr>
              <a:t>לתזונה מבוססת הצומח?</a:t>
            </a:r>
            <a:endParaRPr lang="he-IL" sz="3600" b="1" dirty="0">
              <a:solidFill>
                <a:srgbClr val="5B4A42"/>
              </a:solidFill>
              <a:cs typeface="+mn-cs"/>
            </a:endParaRPr>
          </a:p>
        </p:txBody>
      </p:sp>
      <p:pic>
        <p:nvPicPr>
          <p:cNvPr id="15" name="תמונה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100">
            <a:off x="8800560" y="3752713"/>
            <a:ext cx="3140724" cy="2560320"/>
          </a:xfrm>
          <a:prstGeom prst="rect">
            <a:avLst/>
          </a:prstGeom>
        </p:spPr>
      </p:pic>
      <p:sp>
        <p:nvSpPr>
          <p:cNvPr id="16" name="מלבן 2"/>
          <p:cNvSpPr/>
          <p:nvPr/>
        </p:nvSpPr>
        <p:spPr>
          <a:xfrm>
            <a:off x="9580363" y="4469444"/>
            <a:ext cx="13083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גיוון </a:t>
            </a:r>
          </a:p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ועניין</a:t>
            </a:r>
          </a:p>
        </p:txBody>
      </p:sp>
      <p:sp>
        <p:nvSpPr>
          <p:cNvPr id="20" name="מלבן 2"/>
          <p:cNvSpPr/>
          <p:nvPr/>
        </p:nvSpPr>
        <p:spPr>
          <a:xfrm>
            <a:off x="2503791" y="4731800"/>
            <a:ext cx="13083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גיוון </a:t>
            </a:r>
          </a:p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ועניין</a:t>
            </a:r>
          </a:p>
        </p:txBody>
      </p:sp>
      <p:grpSp>
        <p:nvGrpSpPr>
          <p:cNvPr id="23" name="Group 22"/>
          <p:cNvGrpSpPr/>
          <p:nvPr/>
        </p:nvGrpSpPr>
        <p:grpSpPr>
          <a:xfrm rot="21108628">
            <a:off x="1728138" y="3967442"/>
            <a:ext cx="3289157" cy="2560320"/>
            <a:chOff x="1853370" y="1391026"/>
            <a:chExt cx="3289157" cy="2560320"/>
          </a:xfrm>
        </p:grpSpPr>
        <p:pic>
          <p:nvPicPr>
            <p:cNvPr id="24" name="תמונה 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22180">
              <a:off x="1853370" y="1391026"/>
              <a:ext cx="3289157" cy="2560320"/>
            </a:xfrm>
            <a:prstGeom prst="rect">
              <a:avLst/>
            </a:prstGeom>
          </p:spPr>
        </p:pic>
        <p:sp>
          <p:nvSpPr>
            <p:cNvPr id="25" name="מלבן 2"/>
            <p:cNvSpPr/>
            <p:nvPr/>
          </p:nvSpPr>
          <p:spPr>
            <a:xfrm rot="491372">
              <a:off x="2792239" y="2460872"/>
              <a:ext cx="119295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he-IL" sz="36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טרנד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1" y="217121"/>
            <a:ext cx="2448401" cy="116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62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571" y="0"/>
            <a:ext cx="7919593" cy="5946468"/>
          </a:xfrm>
          <a:prstGeom prst="rect">
            <a:avLst/>
          </a:prstGeom>
        </p:spPr>
      </p:pic>
      <p:sp>
        <p:nvSpPr>
          <p:cNvPr id="3" name="מציין מיקום תוכן 2"/>
          <p:cNvSpPr txBox="1">
            <a:spLocks/>
          </p:cNvSpPr>
          <p:nvPr/>
        </p:nvSpPr>
        <p:spPr>
          <a:xfrm>
            <a:off x="2481119" y="5477452"/>
            <a:ext cx="6604000" cy="5768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Tx/>
              <a:buNone/>
              <a:defRPr/>
            </a:pPr>
            <a:r>
              <a:rPr lang="he-IL" altLang="he-IL" sz="18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</a:rPr>
              <a:t>אור בנימין, מנהלת הפעילות</a:t>
            </a:r>
          </a:p>
          <a:p>
            <a:pPr marL="0" indent="0" algn="ctr" rtl="1">
              <a:buFontTx/>
              <a:buNone/>
              <a:defRPr/>
            </a:pPr>
            <a:r>
              <a:rPr lang="he-IL" altLang="he-IL" sz="18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</a:rPr>
              <a:t>עמותת יום שני ללא בשר </a:t>
            </a:r>
            <a:r>
              <a:rPr lang="en-US" altLang="he-IL" sz="18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</a:rPr>
              <a:t>www.meatlessmonday.co.il</a:t>
            </a:r>
          </a:p>
          <a:p>
            <a:pPr marL="0" indent="0" algn="ctr" rtl="1">
              <a:buFontTx/>
              <a:buNone/>
              <a:defRPr/>
            </a:pPr>
            <a:r>
              <a:rPr lang="en-US" altLang="he-IL" sz="18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hlinkClick r:id="rId3"/>
              </a:rPr>
              <a:t>or@meatlessmonday.co.il</a:t>
            </a:r>
            <a:r>
              <a:rPr lang="he-IL" altLang="he-IL" sz="18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</a:rPr>
              <a:t>   </a:t>
            </a:r>
            <a:r>
              <a:rPr lang="en-US" altLang="he-IL" sz="18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</a:rPr>
              <a:t>052-3776899</a:t>
            </a:r>
            <a:endParaRPr lang="he-IL" altLang="he-IL" sz="1800" b="1" dirty="0">
              <a:solidFill>
                <a:schemeClr val="bg2">
                  <a:lumMod val="25000"/>
                </a:schemeClr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15449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sz="3600" b="1" dirty="0">
                <a:solidFill>
                  <a:srgbClr val="5B4A42"/>
                </a:solidFill>
                <a:cs typeface="+mn-cs"/>
              </a:rPr>
              <a:t>צריכת הבשר בישראל במגמת ירידה</a:t>
            </a:r>
            <a:endParaRPr lang="en-US" sz="3600" b="1" dirty="0">
              <a:solidFill>
                <a:srgbClr val="5B4A42"/>
              </a:solidFill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1" y="217121"/>
            <a:ext cx="2448401" cy="11654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80717" y="1690688"/>
            <a:ext cx="3373624" cy="41549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he-IL" b="1" dirty="0">
                <a:solidFill>
                  <a:srgbClr val="5A4B42"/>
                </a:solidFill>
              </a:rPr>
              <a:t>סיכום שנת 2015 בשוק מוצרי הצריכה</a:t>
            </a:r>
            <a:r>
              <a:rPr lang="he-IL" dirty="0">
                <a:solidFill>
                  <a:srgbClr val="5A4B42"/>
                </a:solidFill>
              </a:rPr>
              <a:t>:</a:t>
            </a:r>
            <a:endParaRPr lang="en-US" dirty="0">
              <a:solidFill>
                <a:srgbClr val="5A4B42"/>
              </a:solidFill>
            </a:endParaRPr>
          </a:p>
          <a:p>
            <a:pPr lvl="0" algn="r" rtl="1"/>
            <a:r>
              <a:rPr lang="he-IL" dirty="0">
                <a:solidFill>
                  <a:srgbClr val="FF0000"/>
                </a:solidFill>
              </a:rPr>
              <a:t>21%- מנות עיקריות בשריות קפואות</a:t>
            </a:r>
            <a:endParaRPr lang="en-US" dirty="0">
              <a:solidFill>
                <a:srgbClr val="FF0000"/>
              </a:solidFill>
            </a:endParaRPr>
          </a:p>
          <a:p>
            <a:pPr algn="r" rtl="1"/>
            <a:r>
              <a:rPr lang="he-IL" dirty="0">
                <a:solidFill>
                  <a:srgbClr val="FF0000"/>
                </a:solidFill>
              </a:rPr>
              <a:t>11%- בשר ועוף מעובד קפוא</a:t>
            </a:r>
          </a:p>
          <a:p>
            <a:pPr algn="r" rtl="1"/>
            <a:r>
              <a:rPr lang="he-IL" dirty="0">
                <a:solidFill>
                  <a:srgbClr val="FF0000"/>
                </a:solidFill>
              </a:rPr>
              <a:t>21%- נקניק </a:t>
            </a:r>
            <a:r>
              <a:rPr lang="he-IL" dirty="0" err="1">
                <a:solidFill>
                  <a:srgbClr val="FF0000"/>
                </a:solidFill>
              </a:rPr>
              <a:t>ופסטרמה</a:t>
            </a:r>
            <a:r>
              <a:rPr lang="he-IL" dirty="0">
                <a:solidFill>
                  <a:srgbClr val="FF0000"/>
                </a:solidFill>
              </a:rPr>
              <a:t> </a:t>
            </a:r>
          </a:p>
          <a:p>
            <a:pPr algn="r" rtl="1"/>
            <a:r>
              <a:rPr lang="he-IL" dirty="0">
                <a:solidFill>
                  <a:srgbClr val="FF0000"/>
                </a:solidFill>
              </a:rPr>
              <a:t>48%- מנות עיקריות בשריות טריות ומצוננות </a:t>
            </a:r>
            <a:r>
              <a:rPr lang="he-IL" dirty="0" err="1">
                <a:solidFill>
                  <a:srgbClr val="FF0000"/>
                </a:solidFill>
              </a:rPr>
              <a:t>במעדינה</a:t>
            </a:r>
            <a:endParaRPr lang="he-IL" dirty="0">
              <a:solidFill>
                <a:srgbClr val="FF0000"/>
              </a:solidFill>
            </a:endParaRPr>
          </a:p>
          <a:p>
            <a:pPr algn="r" rtl="1"/>
            <a:r>
              <a:rPr lang="he-IL" dirty="0">
                <a:solidFill>
                  <a:srgbClr val="FF0000"/>
                </a:solidFill>
              </a:rPr>
              <a:t>3%-  נקניק </a:t>
            </a:r>
            <a:r>
              <a:rPr lang="he-IL" dirty="0" err="1">
                <a:solidFill>
                  <a:srgbClr val="FF0000"/>
                </a:solidFill>
              </a:rPr>
              <a:t>ופסטרמה</a:t>
            </a:r>
            <a:r>
              <a:rPr lang="he-IL" dirty="0">
                <a:solidFill>
                  <a:srgbClr val="FF0000"/>
                </a:solidFill>
              </a:rPr>
              <a:t> ארוזים</a:t>
            </a:r>
          </a:p>
          <a:p>
            <a:pPr lvl="0" algn="r" rtl="1"/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קטניות 14%</a:t>
            </a:r>
          </a:p>
          <a:p>
            <a:pPr lvl="0" algn="r" rtl="1"/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טחינה 3%</a:t>
            </a:r>
          </a:p>
          <a:p>
            <a:pPr lvl="0" algn="r" rtl="1"/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מנה עיקרית דמוי בשר 11%</a:t>
            </a:r>
          </a:p>
          <a:p>
            <a:pPr lvl="0" algn="r" rtl="1"/>
            <a:endParaRPr lang="he-IL" dirty="0">
              <a:solidFill>
                <a:srgbClr val="5A4B42"/>
              </a:solidFill>
            </a:endParaRPr>
          </a:p>
          <a:p>
            <a:pPr lvl="0" algn="r" rtl="1"/>
            <a:r>
              <a:rPr lang="he-IL" sz="1000" dirty="0">
                <a:solidFill>
                  <a:srgbClr val="5A4B42"/>
                </a:solidFill>
              </a:rPr>
              <a:t>מקור: </a:t>
            </a:r>
            <a:r>
              <a:rPr lang="he-IL" sz="1000" dirty="0" err="1">
                <a:solidFill>
                  <a:srgbClr val="5A4B42"/>
                </a:solidFill>
              </a:rPr>
              <a:t>נילסן</a:t>
            </a:r>
            <a:r>
              <a:rPr lang="he-IL" sz="1000" dirty="0">
                <a:solidFill>
                  <a:srgbClr val="5A4B42"/>
                </a:solidFill>
              </a:rPr>
              <a:t> נתוני מכר מקופות קמעונאים, מציג בין הירידה האבסולוטית במכר 2012 מול 2015 רק בקטגוריות שיורדות כמותית כבר שלוש שנים ברציפות</a:t>
            </a:r>
            <a:endParaRPr lang="en-US" sz="1000" dirty="0">
              <a:solidFill>
                <a:srgbClr val="5A4B4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6802" y="1690688"/>
            <a:ext cx="2744860" cy="261610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he-IL" b="1" dirty="0">
                <a:solidFill>
                  <a:srgbClr val="5A4B42"/>
                </a:solidFill>
              </a:rPr>
              <a:t>סקר </a:t>
            </a:r>
            <a:r>
              <a:rPr lang="he-IL" b="1" dirty="0" err="1">
                <a:solidFill>
                  <a:srgbClr val="5A4B42"/>
                </a:solidFill>
              </a:rPr>
              <a:t>מיטלס</a:t>
            </a:r>
            <a:r>
              <a:rPr lang="he-IL" b="1" dirty="0">
                <a:solidFill>
                  <a:srgbClr val="5A4B42"/>
                </a:solidFill>
              </a:rPr>
              <a:t> </a:t>
            </a:r>
            <a:r>
              <a:rPr lang="he-IL" b="1" dirty="0" err="1">
                <a:solidFill>
                  <a:srgbClr val="5A4B42"/>
                </a:solidFill>
              </a:rPr>
              <a:t>מאנדיי</a:t>
            </a:r>
            <a:r>
              <a:rPr lang="he-IL" b="1" dirty="0">
                <a:solidFill>
                  <a:srgbClr val="5A4B42"/>
                </a:solidFill>
              </a:rPr>
              <a:t>:</a:t>
            </a:r>
          </a:p>
          <a:p>
            <a:pPr algn="r" rtl="1"/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20.8% מהישראלים אימצו את יוזמת יום שני ללא בשר באופן מלא או חלקי – מעל 300,000 איש</a:t>
            </a:r>
          </a:p>
          <a:p>
            <a:pPr algn="r" rtl="1"/>
            <a:r>
              <a:rPr lang="he-IL" dirty="0">
                <a:solidFill>
                  <a:schemeClr val="accent6">
                    <a:lumMod val="50000"/>
                  </a:schemeClr>
                </a:solidFill>
              </a:rPr>
              <a:t>ירידה של 6% בקרב האוכלים בשר 5-7 פעמים בשבוע</a:t>
            </a:r>
          </a:p>
          <a:p>
            <a:pPr lvl="0" algn="r" rtl="1"/>
            <a:endParaRPr lang="he-IL" dirty="0">
              <a:solidFill>
                <a:srgbClr val="5A4B42"/>
              </a:solidFill>
            </a:endParaRPr>
          </a:p>
          <a:p>
            <a:pPr lvl="0" algn="r" rtl="1"/>
            <a:r>
              <a:rPr lang="he-IL" sz="1000" dirty="0">
                <a:solidFill>
                  <a:srgbClr val="5A4B42"/>
                </a:solidFill>
              </a:rPr>
              <a:t>מקור: סקר </a:t>
            </a:r>
            <a:r>
              <a:rPr lang="he-IL" sz="1000" dirty="0" err="1">
                <a:solidFill>
                  <a:srgbClr val="5A4B42"/>
                </a:solidFill>
              </a:rPr>
              <a:t>פאנלס</a:t>
            </a:r>
            <a:r>
              <a:rPr lang="he-IL" sz="1000" dirty="0">
                <a:solidFill>
                  <a:srgbClr val="5A4B42"/>
                </a:solidFill>
              </a:rPr>
              <a:t> שערכנו בתחילת 2014 בקרב מדגש מיצג אוכלוסייה יהודית 18+</a:t>
            </a:r>
            <a:endParaRPr lang="en-US" dirty="0">
              <a:solidFill>
                <a:srgbClr val="5A4B42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770941" y="1564800"/>
            <a:ext cx="4339292" cy="2100434"/>
            <a:chOff x="242338" y="4071904"/>
            <a:chExt cx="4339292" cy="210043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37251" t="39559" r="28727" b="30601"/>
            <a:stretch/>
          </p:blipFill>
          <p:spPr>
            <a:xfrm>
              <a:off x="242338" y="4125836"/>
              <a:ext cx="4147918" cy="204650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71275" t="17484" r="18339" b="72195"/>
            <a:stretch/>
          </p:blipFill>
          <p:spPr>
            <a:xfrm>
              <a:off x="3563120" y="4071904"/>
              <a:ext cx="1018510" cy="569304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27963" t="39294" r="46289" b="26128"/>
          <a:stretch/>
        </p:blipFill>
        <p:spPr>
          <a:xfrm>
            <a:off x="3842537" y="3719166"/>
            <a:ext cx="4004726" cy="30252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68841" t="25430" r="22159" b="70601"/>
          <a:stretch/>
        </p:blipFill>
        <p:spPr>
          <a:xfrm>
            <a:off x="3431293" y="4170686"/>
            <a:ext cx="1495770" cy="3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45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057">
            <a:off x="5297090" y="4015070"/>
            <a:ext cx="3210965" cy="2560320"/>
          </a:xfrm>
          <a:prstGeom prst="rect">
            <a:avLst/>
          </a:prstGeom>
        </p:spPr>
      </p:pic>
      <p:pic>
        <p:nvPicPr>
          <p:cNvPr id="11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100">
            <a:off x="6970658" y="1361640"/>
            <a:ext cx="3140724" cy="2560320"/>
          </a:xfrm>
          <a:prstGeom prst="rect">
            <a:avLst/>
          </a:prstGeom>
        </p:spPr>
      </p:pic>
      <p:sp>
        <p:nvSpPr>
          <p:cNvPr id="14" name="מלבן 2"/>
          <p:cNvSpPr/>
          <p:nvPr/>
        </p:nvSpPr>
        <p:spPr>
          <a:xfrm>
            <a:off x="7430662" y="2078371"/>
            <a:ext cx="194796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דאגה  </a:t>
            </a:r>
          </a:p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לבריאות</a:t>
            </a:r>
          </a:p>
        </p:txBody>
      </p:sp>
      <p:pic>
        <p:nvPicPr>
          <p:cNvPr id="13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7817">
            <a:off x="3287825" y="1329995"/>
            <a:ext cx="3289157" cy="2560320"/>
          </a:xfrm>
          <a:prstGeom prst="rect">
            <a:avLst/>
          </a:prstGeom>
        </p:spPr>
      </p:pic>
      <p:sp>
        <p:nvSpPr>
          <p:cNvPr id="17" name="מלבן 2"/>
          <p:cNvSpPr/>
          <p:nvPr/>
        </p:nvSpPr>
        <p:spPr>
          <a:xfrm>
            <a:off x="3935226" y="2024853"/>
            <a:ext cx="17940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דאגה </a:t>
            </a:r>
          </a:p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לסביבה</a:t>
            </a:r>
          </a:p>
        </p:txBody>
      </p:sp>
      <p:pic>
        <p:nvPicPr>
          <p:cNvPr id="28" name="תמונה 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1035">
            <a:off x="-41223" y="1308122"/>
            <a:ext cx="3289157" cy="2560320"/>
          </a:xfrm>
          <a:prstGeom prst="rect">
            <a:avLst/>
          </a:prstGeom>
        </p:spPr>
      </p:pic>
      <p:sp>
        <p:nvSpPr>
          <p:cNvPr id="29" name="מלבן 2"/>
          <p:cNvSpPr/>
          <p:nvPr/>
        </p:nvSpPr>
        <p:spPr>
          <a:xfrm>
            <a:off x="847336" y="2301852"/>
            <a:ext cx="12650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הכיס</a:t>
            </a:r>
          </a:p>
        </p:txBody>
      </p:sp>
      <p:sp>
        <p:nvSpPr>
          <p:cNvPr id="18" name="מלבן 2"/>
          <p:cNvSpPr/>
          <p:nvPr/>
        </p:nvSpPr>
        <p:spPr>
          <a:xfrm>
            <a:off x="5960085" y="4454801"/>
            <a:ext cx="156004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חמלה </a:t>
            </a:r>
          </a:p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לבעלי </a:t>
            </a:r>
          </a:p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החיים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38200" y="365125"/>
            <a:ext cx="10515600" cy="5256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altLang="he-IL" sz="3600" b="1" dirty="0">
                <a:solidFill>
                  <a:srgbClr val="5B4A42"/>
                </a:solidFill>
                <a:cs typeface="+mn-cs"/>
              </a:rPr>
              <a:t>למה אנשים בוחרים לעבור יותר ויותר </a:t>
            </a:r>
          </a:p>
          <a:p>
            <a:pPr algn="r"/>
            <a:r>
              <a:rPr lang="he-IL" altLang="he-IL" sz="3600" b="1" dirty="0">
                <a:solidFill>
                  <a:srgbClr val="5B4A42"/>
                </a:solidFill>
                <a:cs typeface="+mn-cs"/>
              </a:rPr>
              <a:t>לתזונה מבוססת הצומח?</a:t>
            </a:r>
            <a:endParaRPr lang="he-IL" sz="3600" b="1" dirty="0">
              <a:solidFill>
                <a:srgbClr val="5B4A42"/>
              </a:solidFill>
              <a:cs typeface="+mn-cs"/>
            </a:endParaRPr>
          </a:p>
        </p:txBody>
      </p:sp>
      <p:pic>
        <p:nvPicPr>
          <p:cNvPr id="15" name="תמונה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100">
            <a:off x="8800560" y="3752713"/>
            <a:ext cx="3140724" cy="2560320"/>
          </a:xfrm>
          <a:prstGeom prst="rect">
            <a:avLst/>
          </a:prstGeom>
        </p:spPr>
      </p:pic>
      <p:sp>
        <p:nvSpPr>
          <p:cNvPr id="16" name="מלבן 2"/>
          <p:cNvSpPr/>
          <p:nvPr/>
        </p:nvSpPr>
        <p:spPr>
          <a:xfrm>
            <a:off x="9580363" y="4469444"/>
            <a:ext cx="13083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גיוון </a:t>
            </a:r>
          </a:p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ועניין</a:t>
            </a:r>
          </a:p>
        </p:txBody>
      </p:sp>
      <p:sp>
        <p:nvSpPr>
          <p:cNvPr id="20" name="מלבן 2"/>
          <p:cNvSpPr/>
          <p:nvPr/>
        </p:nvSpPr>
        <p:spPr>
          <a:xfrm>
            <a:off x="2503791" y="4731800"/>
            <a:ext cx="130837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גיוון </a:t>
            </a:r>
          </a:p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ועניין</a:t>
            </a:r>
          </a:p>
        </p:txBody>
      </p:sp>
      <p:grpSp>
        <p:nvGrpSpPr>
          <p:cNvPr id="23" name="Group 22"/>
          <p:cNvGrpSpPr/>
          <p:nvPr/>
        </p:nvGrpSpPr>
        <p:grpSpPr>
          <a:xfrm rot="21108628">
            <a:off x="1728138" y="3967442"/>
            <a:ext cx="3289157" cy="2560320"/>
            <a:chOff x="1853370" y="1391026"/>
            <a:chExt cx="3289157" cy="2560320"/>
          </a:xfrm>
        </p:grpSpPr>
        <p:pic>
          <p:nvPicPr>
            <p:cNvPr id="24" name="תמונה 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22180">
              <a:off x="1853370" y="1391026"/>
              <a:ext cx="3289157" cy="2560320"/>
            </a:xfrm>
            <a:prstGeom prst="rect">
              <a:avLst/>
            </a:prstGeom>
          </p:spPr>
        </p:pic>
        <p:sp>
          <p:nvSpPr>
            <p:cNvPr id="25" name="מלבן 2"/>
            <p:cNvSpPr/>
            <p:nvPr/>
          </p:nvSpPr>
          <p:spPr>
            <a:xfrm rot="491372">
              <a:off x="2792239" y="2460872"/>
              <a:ext cx="119295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he-IL" sz="36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טרנד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1" y="217121"/>
            <a:ext cx="2448401" cy="116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74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051276" y="50405"/>
            <a:ext cx="3140724" cy="2560320"/>
            <a:chOff x="6095074" y="1369569"/>
            <a:chExt cx="3140724" cy="2560320"/>
          </a:xfrm>
        </p:grpSpPr>
        <p:pic>
          <p:nvPicPr>
            <p:cNvPr id="11" name="תמונה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0100">
              <a:off x="6095074" y="1369569"/>
              <a:ext cx="3140724" cy="2560320"/>
            </a:xfrm>
            <a:prstGeom prst="rect">
              <a:avLst/>
            </a:prstGeom>
          </p:spPr>
        </p:pic>
        <p:sp>
          <p:nvSpPr>
            <p:cNvPr id="14" name="מלבן 2"/>
            <p:cNvSpPr/>
            <p:nvPr/>
          </p:nvSpPr>
          <p:spPr>
            <a:xfrm>
              <a:off x="6521926" y="2078371"/>
              <a:ext cx="1947969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he-IL" sz="36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דאגה  </a:t>
              </a:r>
            </a:p>
            <a:p>
              <a:pPr algn="ctr"/>
              <a:r>
                <a:rPr lang="he-IL" sz="36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לבריאות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1" y="217121"/>
            <a:ext cx="2448401" cy="1165451"/>
          </a:xfrm>
          <a:prstGeom prst="rect">
            <a:avLst/>
          </a:prstGeom>
        </p:spPr>
      </p:pic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373632" y="1505068"/>
            <a:ext cx="8363226" cy="4954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Tx/>
              <a:buNone/>
              <a:defRPr/>
            </a:pPr>
            <a:r>
              <a:rPr lang="he-IL" altLang="he-IL" sz="3600" b="1" dirty="0">
                <a:solidFill>
                  <a:srgbClr val="5A4B42"/>
                </a:solidFill>
              </a:rPr>
              <a:t>משרד הבריאות ממליץ</a:t>
            </a:r>
            <a:r>
              <a:rPr lang="he-IL" altLang="he-IL" sz="2400" b="1" dirty="0">
                <a:solidFill>
                  <a:srgbClr val="5A4B42"/>
                </a:solidFill>
              </a:rPr>
              <a:t> </a:t>
            </a:r>
            <a:r>
              <a:rPr lang="he-IL" altLang="he-IL" sz="3600" b="1" dirty="0">
                <a:solidFill>
                  <a:srgbClr val="5A4B42"/>
                </a:solidFill>
              </a:rPr>
              <a:t>על תזונה ים תיכונית </a:t>
            </a:r>
            <a:r>
              <a:rPr lang="he-IL" altLang="he-IL" sz="3600" b="1" dirty="0">
                <a:solidFill>
                  <a:srgbClr val="5A4B42"/>
                </a:solidFill>
                <a:latin typeface="+mj-lt"/>
                <a:ea typeface="+mj-ea"/>
              </a:rPr>
              <a:t>שמבוססת על ירקות ופירות, דגנים מלאים, קטניות, אגוזים וזרעים</a:t>
            </a:r>
          </a:p>
          <a:p>
            <a:pPr marL="0" indent="0" algn="r" rtl="1">
              <a:buFontTx/>
              <a:buNone/>
              <a:defRPr/>
            </a:pPr>
            <a:r>
              <a:rPr lang="he-IL" altLang="he-IL" sz="2400" b="1" dirty="0">
                <a:solidFill>
                  <a:srgbClr val="5A4B42"/>
                </a:solidFill>
                <a:latin typeface="+mj-lt"/>
                <a:ea typeface="+mj-ea"/>
              </a:rPr>
              <a:t>וקוראת:</a:t>
            </a:r>
          </a:p>
          <a:p>
            <a:pPr algn="r" rtl="1">
              <a:buClr>
                <a:schemeClr val="accent2"/>
              </a:buClr>
              <a:defRPr/>
            </a:pPr>
            <a:r>
              <a:rPr lang="he-IL" altLang="he-IL" sz="2400" b="1" dirty="0">
                <a:solidFill>
                  <a:srgbClr val="5A4B42"/>
                </a:solidFill>
                <a:latin typeface="+mj-lt"/>
                <a:ea typeface="+mj-ea"/>
              </a:rPr>
              <a:t>לצמצם צריכת בשר אדום ובשר מעובד</a:t>
            </a:r>
            <a:endParaRPr lang="en-US" altLang="he-IL" sz="2400" b="1" dirty="0">
              <a:solidFill>
                <a:srgbClr val="5A4B42"/>
              </a:solidFill>
              <a:latin typeface="+mj-lt"/>
              <a:ea typeface="+mj-ea"/>
            </a:endParaRPr>
          </a:p>
          <a:p>
            <a:pPr algn="r" rtl="1">
              <a:buClr>
                <a:schemeClr val="accent2"/>
              </a:buClr>
              <a:defRPr/>
            </a:pPr>
            <a:r>
              <a:rPr lang="he-IL" altLang="he-IL" sz="2400" b="1" dirty="0">
                <a:solidFill>
                  <a:srgbClr val="5A4B42"/>
                </a:solidFill>
                <a:latin typeface="+mj-lt"/>
                <a:ea typeface="+mj-ea"/>
              </a:rPr>
              <a:t>לגוון</a:t>
            </a:r>
          </a:p>
          <a:p>
            <a:pPr algn="r" rtl="1">
              <a:buClr>
                <a:schemeClr val="accent2"/>
              </a:buClr>
              <a:defRPr/>
            </a:pPr>
            <a:r>
              <a:rPr lang="he-IL" altLang="he-IL" sz="2400" b="1" dirty="0">
                <a:solidFill>
                  <a:srgbClr val="5A4B42"/>
                </a:solidFill>
                <a:latin typeface="+mj-lt"/>
                <a:ea typeface="+mj-ea"/>
              </a:rPr>
              <a:t>לכלול חלבונים מהצומח לפחות </a:t>
            </a:r>
            <a:r>
              <a:rPr lang="he-IL" altLang="he-IL" sz="2400" b="1" dirty="0">
                <a:solidFill>
                  <a:srgbClr val="5A4B42"/>
                </a:solidFill>
              </a:rPr>
              <a:t>פעמיים</a:t>
            </a:r>
            <a:br>
              <a:rPr lang="en-US" altLang="he-IL" sz="2400" b="1" dirty="0">
                <a:solidFill>
                  <a:srgbClr val="5A4B42"/>
                </a:solidFill>
                <a:latin typeface="+mj-lt"/>
                <a:ea typeface="+mj-ea"/>
              </a:rPr>
            </a:br>
            <a:r>
              <a:rPr lang="he-IL" altLang="he-IL" sz="2400" b="1" dirty="0">
                <a:solidFill>
                  <a:srgbClr val="5A4B42"/>
                </a:solidFill>
                <a:latin typeface="+mj-lt"/>
                <a:ea typeface="+mj-ea"/>
              </a:rPr>
              <a:t>בשבוע, </a:t>
            </a:r>
            <a:r>
              <a:rPr lang="he-IL" altLang="he-IL" sz="2400" b="1" dirty="0">
                <a:solidFill>
                  <a:srgbClr val="5A4B42"/>
                </a:solidFill>
              </a:rPr>
              <a:t>לגוון את מקורות החלבון </a:t>
            </a:r>
            <a:endParaRPr lang="he-IL" altLang="he-IL" sz="2400" b="1" dirty="0">
              <a:solidFill>
                <a:srgbClr val="5A4B42"/>
              </a:solidFill>
              <a:latin typeface="+mj-lt"/>
              <a:ea typeface="+mj-ea"/>
            </a:endParaRPr>
          </a:p>
          <a:p>
            <a:pPr algn="r" rtl="1">
              <a:buClr>
                <a:schemeClr val="accent2"/>
              </a:buClr>
              <a:defRPr/>
            </a:pPr>
            <a:r>
              <a:rPr lang="he-IL" altLang="he-IL" sz="2400" b="1" dirty="0">
                <a:solidFill>
                  <a:srgbClr val="5A4B42"/>
                </a:solidFill>
                <a:latin typeface="+mj-lt"/>
                <a:ea typeface="+mj-ea"/>
              </a:rPr>
              <a:t>לא חייבים לאכול בשר בכל יום</a:t>
            </a:r>
          </a:p>
        </p:txBody>
      </p:sp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10" y="3373625"/>
            <a:ext cx="3027174" cy="2427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9472" t="9449" r="39652" b="5803"/>
          <a:stretch/>
        </p:blipFill>
        <p:spPr>
          <a:xfrm>
            <a:off x="373631" y="2825939"/>
            <a:ext cx="3221079" cy="37565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8296" y="6582524"/>
            <a:ext cx="26693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050" dirty="0"/>
              <a:t>מאי 2016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019245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5" descr="http://www.maccabi4u.co.il/SIP_STORAGE/files/2/22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597" y="0"/>
            <a:ext cx="58934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מציין מיקום תוכן 2"/>
          <p:cNvSpPr txBox="1">
            <a:spLocks/>
          </p:cNvSpPr>
          <p:nvPr/>
        </p:nvSpPr>
        <p:spPr>
          <a:xfrm>
            <a:off x="1084620" y="1371482"/>
            <a:ext cx="5816600" cy="11779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Tx/>
              <a:buNone/>
              <a:defRPr/>
            </a:pPr>
            <a:r>
              <a:rPr lang="he-IL" altLang="he-IL" sz="3200" b="1" dirty="0">
                <a:solidFill>
                  <a:srgbClr val="5B4A42"/>
                </a:solidFill>
                <a:latin typeface="+mj-lt"/>
                <a:ea typeface="+mj-ea"/>
              </a:rPr>
              <a:t>צריכת יתר של בשר מקושרת לעליה בכולסטרול ולהשמנה. </a:t>
            </a:r>
            <a:endParaRPr lang="en-US" altLang="he-IL" sz="3200" b="1" dirty="0">
              <a:solidFill>
                <a:srgbClr val="5B4A42"/>
              </a:solidFill>
              <a:latin typeface="+mj-lt"/>
              <a:ea typeface="+mj-ea"/>
            </a:endParaRPr>
          </a:p>
          <a:p>
            <a:pPr marL="0" indent="0" algn="r" rtl="1">
              <a:buFontTx/>
              <a:buNone/>
              <a:defRPr/>
            </a:pPr>
            <a:endParaRPr lang="en-US" altLang="he-IL" sz="3200" b="1" dirty="0">
              <a:solidFill>
                <a:srgbClr val="5B4A42"/>
              </a:solidFill>
              <a:latin typeface="+mj-lt"/>
              <a:ea typeface="+mj-ea"/>
            </a:endParaRPr>
          </a:p>
          <a:p>
            <a:pPr marL="0" indent="0" algn="r" rtl="1">
              <a:buFontTx/>
              <a:buNone/>
              <a:defRPr/>
            </a:pPr>
            <a:r>
              <a:rPr lang="he-IL" altLang="he-IL" sz="3200" b="1" dirty="0">
                <a:solidFill>
                  <a:srgbClr val="5B4A42"/>
                </a:solidFill>
                <a:latin typeface="+mj-lt"/>
                <a:ea typeface="+mj-ea"/>
              </a:rPr>
              <a:t>מחקרים רבים מראים שצריכת יתר של בשר מגבירה את הסיכון לחלות בסוכרת, מחלות לב וסוגים מסוימים של סרטן.</a:t>
            </a:r>
          </a:p>
          <a:p>
            <a:pPr marL="0" indent="0" algn="r" rtl="1">
              <a:buFontTx/>
              <a:buNone/>
              <a:defRPr/>
            </a:pPr>
            <a:endParaRPr lang="he-IL" altLang="he-IL" sz="3200" b="1" dirty="0">
              <a:solidFill>
                <a:srgbClr val="5B4A42"/>
              </a:solidFill>
              <a:latin typeface="+mj-lt"/>
              <a:ea typeface="+mj-ea"/>
            </a:endParaRPr>
          </a:p>
          <a:p>
            <a:pPr marL="0" indent="0" algn="r" rtl="1">
              <a:buFontTx/>
              <a:buNone/>
              <a:defRPr/>
            </a:pPr>
            <a:r>
              <a:rPr lang="he-IL" altLang="he-IL" sz="3200" b="1" dirty="0">
                <a:solidFill>
                  <a:srgbClr val="5B4A42"/>
                </a:solidFill>
                <a:latin typeface="+mj-lt"/>
                <a:ea typeface="+mj-ea"/>
              </a:rPr>
              <a:t>תעשיית הבשר משתמשת ברב האנטיביוטיקה המיוצרת בעולם.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051276" y="62516"/>
            <a:ext cx="3140724" cy="2560320"/>
            <a:chOff x="6095074" y="1369569"/>
            <a:chExt cx="3140724" cy="2560320"/>
          </a:xfrm>
        </p:grpSpPr>
        <p:pic>
          <p:nvPicPr>
            <p:cNvPr id="11" name="תמונה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0100">
              <a:off x="6095074" y="1369569"/>
              <a:ext cx="3140724" cy="2560320"/>
            </a:xfrm>
            <a:prstGeom prst="rect">
              <a:avLst/>
            </a:prstGeom>
          </p:spPr>
        </p:pic>
        <p:sp>
          <p:nvSpPr>
            <p:cNvPr id="14" name="מלבן 2"/>
            <p:cNvSpPr/>
            <p:nvPr/>
          </p:nvSpPr>
          <p:spPr>
            <a:xfrm>
              <a:off x="6521926" y="2078371"/>
              <a:ext cx="1947969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he-IL" sz="36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דאגה  </a:t>
              </a:r>
            </a:p>
            <a:p>
              <a:pPr algn="ctr"/>
              <a:r>
                <a:rPr lang="he-IL" sz="36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לבריאות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1" y="217121"/>
            <a:ext cx="2448401" cy="116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17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1" y="217121"/>
            <a:ext cx="2448401" cy="1165451"/>
          </a:xfrm>
          <a:prstGeom prst="rect">
            <a:avLst/>
          </a:prstGeom>
        </p:spPr>
      </p:pic>
      <p:sp>
        <p:nvSpPr>
          <p:cNvPr id="9" name="מציין מיקום תוכן 2"/>
          <p:cNvSpPr txBox="1">
            <a:spLocks/>
          </p:cNvSpPr>
          <p:nvPr/>
        </p:nvSpPr>
        <p:spPr>
          <a:xfrm>
            <a:off x="806489" y="1505068"/>
            <a:ext cx="8238781" cy="49549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Tx/>
              <a:buNone/>
              <a:defRPr/>
            </a:pPr>
            <a:r>
              <a:rPr lang="he-IL" altLang="he-IL" sz="3600" b="1" dirty="0">
                <a:solidFill>
                  <a:srgbClr val="5A4B42"/>
                </a:solidFill>
              </a:rPr>
              <a:t>תזונה צמחית = תזונה בת קיימא</a:t>
            </a:r>
          </a:p>
          <a:p>
            <a:pPr marL="0" indent="0" algn="r" rtl="1">
              <a:buFontTx/>
              <a:buNone/>
              <a:defRPr/>
            </a:pPr>
            <a:endParaRPr lang="he-IL" altLang="he-IL" b="1" dirty="0">
              <a:solidFill>
                <a:srgbClr val="5A4B42"/>
              </a:solidFill>
            </a:endParaRPr>
          </a:p>
          <a:p>
            <a:pPr marL="0" indent="0" algn="r" rtl="1">
              <a:buFontTx/>
              <a:buNone/>
              <a:defRPr/>
            </a:pPr>
            <a:r>
              <a:rPr lang="he-IL" altLang="he-IL" b="1" dirty="0">
                <a:solidFill>
                  <a:srgbClr val="5A4B42"/>
                </a:solidFill>
              </a:rPr>
              <a:t>תעשיית הבשר היא גורם משמעותי לשינויי האקלים ולפגיעה בסביבה: </a:t>
            </a:r>
          </a:p>
          <a:p>
            <a:pPr algn="r" rtl="1">
              <a:buClr>
                <a:srgbClr val="FFC000"/>
              </a:buClr>
              <a:defRPr/>
            </a:pPr>
            <a:r>
              <a:rPr lang="he-IL" altLang="he-IL" sz="2000" b="1" dirty="0">
                <a:solidFill>
                  <a:srgbClr val="5A4B42"/>
                </a:solidFill>
              </a:rPr>
              <a:t>תורמת לפליטת גזי החממה יותר מאשר כל התחבורה העולמית גם יחד</a:t>
            </a:r>
          </a:p>
          <a:p>
            <a:pPr algn="r" rtl="1">
              <a:buClr>
                <a:srgbClr val="FFC000"/>
              </a:buClr>
              <a:defRPr/>
            </a:pPr>
            <a:r>
              <a:rPr lang="he-IL" altLang="he-IL" sz="2000" b="1" dirty="0">
                <a:solidFill>
                  <a:srgbClr val="5A4B42"/>
                </a:solidFill>
              </a:rPr>
              <a:t>אחראית ל-70% מכריתת יערות הגשם</a:t>
            </a:r>
          </a:p>
          <a:p>
            <a:pPr algn="r" rtl="1">
              <a:buClr>
                <a:srgbClr val="FFC000"/>
              </a:buClr>
              <a:defRPr/>
            </a:pPr>
            <a:r>
              <a:rPr lang="he-IL" altLang="he-IL" sz="2000" b="1" dirty="0">
                <a:solidFill>
                  <a:srgbClr val="5A4B42"/>
                </a:solidFill>
              </a:rPr>
              <a:t>לכליה של משאבי טבע רבים</a:t>
            </a:r>
          </a:p>
          <a:p>
            <a:pPr algn="r" rtl="1">
              <a:buClr>
                <a:srgbClr val="FFC000"/>
              </a:buClr>
              <a:defRPr/>
            </a:pPr>
            <a:r>
              <a:rPr lang="he-IL" altLang="he-IL" sz="2000" b="1" dirty="0">
                <a:solidFill>
                  <a:srgbClr val="5A4B42"/>
                </a:solidFill>
              </a:rPr>
              <a:t>אחראית להכחדת מינים ולזיהום מקורות מים.  </a:t>
            </a:r>
          </a:p>
        </p:txBody>
      </p:sp>
      <p:pic>
        <p:nvPicPr>
          <p:cNvPr id="10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2180">
            <a:off x="9028176" y="91278"/>
            <a:ext cx="3289157" cy="2560320"/>
          </a:xfrm>
          <a:prstGeom prst="rect">
            <a:avLst/>
          </a:prstGeom>
        </p:spPr>
      </p:pic>
      <p:sp>
        <p:nvSpPr>
          <p:cNvPr id="12" name="מלבן 2"/>
          <p:cNvSpPr/>
          <p:nvPr/>
        </p:nvSpPr>
        <p:spPr>
          <a:xfrm>
            <a:off x="9705975" y="771274"/>
            <a:ext cx="17940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דאגה </a:t>
            </a:r>
          </a:p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לסביבה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36323" t="21859" r="33556" b="8129"/>
          <a:stretch/>
        </p:blipFill>
        <p:spPr>
          <a:xfrm>
            <a:off x="9452545" y="3432532"/>
            <a:ext cx="2440418" cy="3189887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2" name="Group 1"/>
          <p:cNvGrpSpPr/>
          <p:nvPr/>
        </p:nvGrpSpPr>
        <p:grpSpPr>
          <a:xfrm>
            <a:off x="-68301" y="4837365"/>
            <a:ext cx="3446646" cy="3725195"/>
            <a:chOff x="4537777" y="4942636"/>
            <a:chExt cx="3446646" cy="3725195"/>
          </a:xfrm>
        </p:grpSpPr>
        <p:sp>
          <p:nvSpPr>
            <p:cNvPr id="15" name="מציין מיקום תוכן 2"/>
            <p:cNvSpPr txBox="1">
              <a:spLocks/>
            </p:cNvSpPr>
            <p:nvPr/>
          </p:nvSpPr>
          <p:spPr>
            <a:xfrm>
              <a:off x="4537777" y="5560690"/>
              <a:ext cx="3446646" cy="310714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  <a:defRPr/>
              </a:pPr>
              <a:r>
                <a:rPr lang="he-IL" altLang="he-IL" sz="1600" b="1" dirty="0">
                  <a:solidFill>
                    <a:srgbClr val="5B4A42"/>
                  </a:solidFill>
                </a:rPr>
                <a:t>המבורגר אחד =</a:t>
              </a:r>
            </a:p>
            <a:p>
              <a:pPr marL="0" indent="0" algn="r" rtl="1">
                <a:buNone/>
                <a:defRPr/>
              </a:pPr>
              <a:r>
                <a:rPr lang="he-IL" altLang="he-IL" sz="1600" b="1" dirty="0">
                  <a:solidFill>
                    <a:srgbClr val="5B4A42"/>
                  </a:solidFill>
                </a:rPr>
                <a:t>2,500 ליטר מים</a:t>
              </a:r>
              <a:br>
                <a:rPr lang="en-US" altLang="he-IL" sz="1600" b="1" dirty="0">
                  <a:solidFill>
                    <a:srgbClr val="5B4A42"/>
                  </a:solidFill>
                </a:rPr>
              </a:br>
              <a:r>
                <a:rPr lang="he-IL" altLang="he-IL" sz="1600" b="1" dirty="0">
                  <a:solidFill>
                    <a:srgbClr val="5B4A42"/>
                  </a:solidFill>
                </a:rPr>
                <a:t>(כמות המים הנצרכת במקלחת </a:t>
              </a:r>
              <a:br>
                <a:rPr lang="en-US" altLang="he-IL" sz="1600" b="1" dirty="0">
                  <a:solidFill>
                    <a:srgbClr val="5B4A42"/>
                  </a:solidFill>
                </a:rPr>
              </a:br>
              <a:r>
                <a:rPr lang="he-IL" altLang="he-IL" sz="1600" b="1" dirty="0">
                  <a:solidFill>
                    <a:srgbClr val="5B4A42"/>
                  </a:solidFill>
                </a:rPr>
                <a:t>במשך חודשיים!)</a:t>
              </a:r>
              <a:endParaRPr lang="en-US" altLang="he-IL" sz="1600" b="1" dirty="0">
                <a:solidFill>
                  <a:srgbClr val="5B4A42"/>
                </a:solidFill>
                <a:latin typeface="+mj-lt"/>
                <a:ea typeface="+mj-ea"/>
              </a:endParaRPr>
            </a:p>
          </p:txBody>
        </p:sp>
        <p:pic>
          <p:nvPicPr>
            <p:cNvPr id="16" name="Picture 15"/>
            <p:cNvPicPr/>
            <p:nvPr/>
          </p:nvPicPr>
          <p:blipFill rotWithShape="1">
            <a:blip r:embed="rId5"/>
            <a:srcRect l="41239" t="28300" r="35577" b="15670"/>
            <a:stretch/>
          </p:blipFill>
          <p:spPr bwMode="auto">
            <a:xfrm>
              <a:off x="5467508" y="4942636"/>
              <a:ext cx="986857" cy="12361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5055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950" t="20160" r="31904" b="7164"/>
          <a:stretch/>
        </p:blipFill>
        <p:spPr>
          <a:xfrm>
            <a:off x="2351019" y="1382572"/>
            <a:ext cx="7277526" cy="53949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1" y="217121"/>
            <a:ext cx="2448401" cy="1165451"/>
          </a:xfrm>
          <a:prstGeom prst="rect">
            <a:avLst/>
          </a:prstGeom>
        </p:spPr>
      </p:pic>
      <p:pic>
        <p:nvPicPr>
          <p:cNvPr id="10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2180">
            <a:off x="9028176" y="91278"/>
            <a:ext cx="3289157" cy="2560320"/>
          </a:xfrm>
          <a:prstGeom prst="rect">
            <a:avLst/>
          </a:prstGeom>
        </p:spPr>
      </p:pic>
      <p:sp>
        <p:nvSpPr>
          <p:cNvPr id="12" name="מלבן 2"/>
          <p:cNvSpPr/>
          <p:nvPr/>
        </p:nvSpPr>
        <p:spPr>
          <a:xfrm>
            <a:off x="9705975" y="771274"/>
            <a:ext cx="17940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דאגה </a:t>
            </a:r>
          </a:p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לסביבה</a:t>
            </a:r>
          </a:p>
        </p:txBody>
      </p:sp>
    </p:spTree>
    <p:extLst>
      <p:ext uri="{BB962C8B-B14F-4D97-AF65-F5344CB8AC3E}">
        <p14:creationId xmlns:p14="http://schemas.microsoft.com/office/powerpoint/2010/main" val="613674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904" t="20160" r="32252" b="6833"/>
          <a:stretch/>
        </p:blipFill>
        <p:spPr>
          <a:xfrm>
            <a:off x="2396748" y="1377118"/>
            <a:ext cx="7204950" cy="53949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1" y="217121"/>
            <a:ext cx="2448401" cy="1165451"/>
          </a:xfrm>
          <a:prstGeom prst="rect">
            <a:avLst/>
          </a:prstGeom>
        </p:spPr>
      </p:pic>
      <p:pic>
        <p:nvPicPr>
          <p:cNvPr id="10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2180">
            <a:off x="9028176" y="91278"/>
            <a:ext cx="3289157" cy="2560320"/>
          </a:xfrm>
          <a:prstGeom prst="rect">
            <a:avLst/>
          </a:prstGeom>
        </p:spPr>
      </p:pic>
      <p:sp>
        <p:nvSpPr>
          <p:cNvPr id="12" name="מלבן 2"/>
          <p:cNvSpPr/>
          <p:nvPr/>
        </p:nvSpPr>
        <p:spPr>
          <a:xfrm>
            <a:off x="9705975" y="771274"/>
            <a:ext cx="17940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דאגה </a:t>
            </a:r>
          </a:p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לסביבה</a:t>
            </a:r>
          </a:p>
        </p:txBody>
      </p:sp>
    </p:spTree>
    <p:extLst>
      <p:ext uri="{BB962C8B-B14F-4D97-AF65-F5344CB8AC3E}">
        <p14:creationId xmlns:p14="http://schemas.microsoft.com/office/powerpoint/2010/main" val="3426324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ss meat less heat Arnol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121" y="1517847"/>
            <a:ext cx="8128000" cy="4572000"/>
          </a:xfrm>
          <a:prstGeom prst="rect">
            <a:avLst/>
          </a:prstGeom>
        </p:spPr>
      </p:pic>
      <p:pic>
        <p:nvPicPr>
          <p:cNvPr id="10" name="תמונה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2180">
            <a:off x="9033856" y="66894"/>
            <a:ext cx="3289157" cy="25603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1" y="217121"/>
            <a:ext cx="2448401" cy="1165451"/>
          </a:xfrm>
          <a:prstGeom prst="rect">
            <a:avLst/>
          </a:prstGeom>
        </p:spPr>
      </p:pic>
      <p:sp>
        <p:nvSpPr>
          <p:cNvPr id="12" name="מלבן 2"/>
          <p:cNvSpPr/>
          <p:nvPr/>
        </p:nvSpPr>
        <p:spPr>
          <a:xfrm>
            <a:off x="9705975" y="771274"/>
            <a:ext cx="17940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דאגה </a:t>
            </a:r>
          </a:p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לסביבה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2709122" y="6167940"/>
            <a:ext cx="66790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1100" dirty="0"/>
              <a:t>תשדיר</a:t>
            </a:r>
            <a:r>
              <a:rPr lang="en-US" sz="1100" dirty="0"/>
              <a:t>:</a:t>
            </a:r>
            <a:r>
              <a:rPr lang="he-IL" sz="1100" dirty="0"/>
              <a:t> </a:t>
            </a:r>
            <a:r>
              <a:rPr lang="en-US" sz="1100" dirty="0" err="1"/>
              <a:t>WildAid</a:t>
            </a:r>
            <a:r>
              <a:rPr lang="he-IL" sz="1100" dirty="0"/>
              <a:t> תרגום: עמותת </a:t>
            </a:r>
            <a:r>
              <a:rPr lang="he-IL" sz="1100" dirty="0" err="1"/>
              <a:t>אנונימוס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6948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2096</TotalTime>
  <Words>371</Words>
  <Application>Microsoft Office PowerPoint</Application>
  <PresentationFormat>Widescreen</PresentationFormat>
  <Paragraphs>102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Levenim MT</vt:lpstr>
      <vt:lpstr>Office Theme</vt:lpstr>
      <vt:lpstr>תזונה מהצומח מגמות, סיבות, הזדמנויות  אור בנימין, מנהלת הפעילות עמותת יום שני ללא בשר נובמבר 2016</vt:lpstr>
      <vt:lpstr>צריכת הבשר בישראל במגמת ירידה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הידעת?</dc:title>
  <dc:creator>Elad benjamin</dc:creator>
  <cp:lastModifiedBy>Elad benjamin</cp:lastModifiedBy>
  <cp:revision>165</cp:revision>
  <dcterms:created xsi:type="dcterms:W3CDTF">2016-01-10T20:56:43Z</dcterms:created>
  <dcterms:modified xsi:type="dcterms:W3CDTF">2016-11-21T11:18:13Z</dcterms:modified>
</cp:coreProperties>
</file>