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71"/>
  </p:notesMasterIdLst>
  <p:sldIdLst>
    <p:sldId id="257" r:id="rId2"/>
    <p:sldId id="258" r:id="rId3"/>
    <p:sldId id="259" r:id="rId4"/>
    <p:sldId id="354" r:id="rId5"/>
    <p:sldId id="355" r:id="rId6"/>
    <p:sldId id="260" r:id="rId7"/>
    <p:sldId id="335" r:id="rId8"/>
    <p:sldId id="261" r:id="rId9"/>
    <p:sldId id="262" r:id="rId10"/>
    <p:sldId id="263" r:id="rId11"/>
    <p:sldId id="264" r:id="rId12"/>
    <p:sldId id="265" r:id="rId13"/>
    <p:sldId id="273" r:id="rId14"/>
    <p:sldId id="274" r:id="rId15"/>
    <p:sldId id="275" r:id="rId16"/>
    <p:sldId id="277" r:id="rId17"/>
    <p:sldId id="279" r:id="rId18"/>
    <p:sldId id="280" r:id="rId19"/>
    <p:sldId id="281" r:id="rId20"/>
    <p:sldId id="282" r:id="rId21"/>
    <p:sldId id="283" r:id="rId22"/>
    <p:sldId id="329" r:id="rId23"/>
    <p:sldId id="328" r:id="rId24"/>
    <p:sldId id="327" r:id="rId25"/>
    <p:sldId id="330" r:id="rId26"/>
    <p:sldId id="332" r:id="rId27"/>
    <p:sldId id="284" r:id="rId28"/>
    <p:sldId id="287" r:id="rId29"/>
    <p:sldId id="290" r:id="rId30"/>
    <p:sldId id="344" r:id="rId31"/>
    <p:sldId id="345" r:id="rId32"/>
    <p:sldId id="289" r:id="rId33"/>
    <p:sldId id="291" r:id="rId34"/>
    <p:sldId id="292" r:id="rId35"/>
    <p:sldId id="295" r:id="rId36"/>
    <p:sldId id="296" r:id="rId37"/>
    <p:sldId id="297" r:id="rId38"/>
    <p:sldId id="298" r:id="rId39"/>
    <p:sldId id="299" r:id="rId40"/>
    <p:sldId id="301" r:id="rId41"/>
    <p:sldId id="302" r:id="rId42"/>
    <p:sldId id="303" r:id="rId43"/>
    <p:sldId id="304" r:id="rId44"/>
    <p:sldId id="305" r:id="rId45"/>
    <p:sldId id="308" r:id="rId46"/>
    <p:sldId id="309" r:id="rId47"/>
    <p:sldId id="310" r:id="rId48"/>
    <p:sldId id="313" r:id="rId49"/>
    <p:sldId id="312" r:id="rId50"/>
    <p:sldId id="333" r:id="rId51"/>
    <p:sldId id="315" r:id="rId52"/>
    <p:sldId id="316" r:id="rId53"/>
    <p:sldId id="358" r:id="rId54"/>
    <p:sldId id="318" r:id="rId55"/>
    <p:sldId id="319" r:id="rId56"/>
    <p:sldId id="352" r:id="rId57"/>
    <p:sldId id="356" r:id="rId58"/>
    <p:sldId id="357" r:id="rId59"/>
    <p:sldId id="353" r:id="rId60"/>
    <p:sldId id="346" r:id="rId61"/>
    <p:sldId id="347" r:id="rId62"/>
    <p:sldId id="348" r:id="rId63"/>
    <p:sldId id="349" r:id="rId64"/>
    <p:sldId id="350" r:id="rId65"/>
    <p:sldId id="320" r:id="rId66"/>
    <p:sldId id="321" r:id="rId67"/>
    <p:sldId id="322" r:id="rId68"/>
    <p:sldId id="334" r:id="rId69"/>
    <p:sldId id="324" r:id="rId70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d benjamin" initials="Eb" lastIdx="4" clrIdx="0">
    <p:extLst>
      <p:ext uri="{19B8F6BF-5375-455C-9EA6-DF929625EA0E}">
        <p15:presenceInfo xmlns:p15="http://schemas.microsoft.com/office/powerpoint/2012/main" userId="80a966d55788cba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C4CB"/>
    <a:srgbClr val="FFB131"/>
    <a:srgbClr val="D3E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>
      <p:cViewPr varScale="1">
        <p:scale>
          <a:sx n="68" d="100"/>
          <a:sy n="68" d="100"/>
        </p:scale>
        <p:origin x="64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86B686F-34FC-44D0-95AA-8EBAB1CBB90D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736EF8D-6C7D-47C1-A45D-15307D5F7BA0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42783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e-IL"/>
              <a:t>http://www.guardian.co.uk/global-development/2012/aug/26/food-shortages-world-vegetarianism?INTCMP=SRCH</a:t>
            </a:r>
            <a:endParaRPr lang="he-IL" altLang="he-IL"/>
          </a:p>
        </p:txBody>
      </p:sp>
      <p:sp>
        <p:nvSpPr>
          <p:cNvPr id="4506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46203615-912D-44E4-A99E-3F336F2E2BE3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29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544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מציין מיקום של תמונת שקופית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מציין מיקום של הערות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he-IL"/>
              <a:t>http://www.guardian.co.uk/global-development/2012/aug/26/food-shortages-world-vegetarianism?INTCMP=SRCH</a:t>
            </a:r>
            <a:endParaRPr lang="he-IL" altLang="he-IL"/>
          </a:p>
        </p:txBody>
      </p:sp>
      <p:sp>
        <p:nvSpPr>
          <p:cNvPr id="45060" name="מציין מיקום של מספר שקופית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</a:pPr>
            <a:fld id="{46203615-912D-44E4-A99E-3F336F2E2BE3}" type="slidenum">
              <a:rPr lang="he-IL" altLang="he-IL" smtClean="0">
                <a:latin typeface="Arial" panose="020B0604020202020204" pitchFamily="34" charset="0"/>
              </a:rPr>
              <a:pPr algn="l" rtl="0">
                <a:spcBef>
                  <a:spcPct val="0"/>
                </a:spcBef>
              </a:pPr>
              <a:t>31</a:t>
            </a:fld>
            <a:endParaRPr lang="he-IL" altLang="he-I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89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5664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8165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002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308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947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716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2038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71109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15954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974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6704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2B305-67B2-4B0C-A04C-26C3D68874EA}" type="datetimeFigureOut">
              <a:rPr lang="he-IL" smtClean="0"/>
              <a:t>ז'/סיון/תשע"ז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73339-2B58-45FE-BC95-6582FB9EB35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9544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3" Type="http://schemas.openxmlformats.org/officeDocument/2006/relationships/image" Target="../media/image25.png"/><Relationship Id="rId7" Type="http://schemas.openxmlformats.org/officeDocument/2006/relationships/image" Target="../media/image32.png"/><Relationship Id="rId12" Type="http://schemas.openxmlformats.org/officeDocument/2006/relationships/image" Target="../media/image37.jpe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8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4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.pn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8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3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7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11.png"/><Relationship Id="rId5" Type="http://schemas.openxmlformats.org/officeDocument/2006/relationships/image" Target="../media/image42.png"/><Relationship Id="rId4" Type="http://schemas.openxmlformats.org/officeDocument/2006/relationships/image" Target="../media/image11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1.png"/><Relationship Id="rId7" Type="http://schemas.openxmlformats.org/officeDocument/2006/relationships/image" Target="../media/image12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Relationship Id="rId9" Type="http://schemas.openxmlformats.org/officeDocument/2006/relationships/image" Target="../media/image4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2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0.png"/><Relationship Id="rId7" Type="http://schemas.openxmlformats.org/officeDocument/2006/relationships/image" Target="../media/image136.jpeg"/><Relationship Id="rId12" Type="http://schemas.openxmlformats.org/officeDocument/2006/relationships/image" Target="../media/image14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0" Type="http://schemas.openxmlformats.org/officeDocument/2006/relationships/image" Target="../media/image139.jpeg"/><Relationship Id="rId4" Type="http://schemas.openxmlformats.org/officeDocument/2006/relationships/image" Target="../media/image133.jpeg"/><Relationship Id="rId9" Type="http://schemas.openxmlformats.org/officeDocument/2006/relationships/image" Target="../media/image138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\\filer-a\Year\מקאן וואלי\לקוחות\פרובונו\מיטלססמנדיי\חומרים לPP\Meatless-mond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-359362"/>
            <a:ext cx="8018337" cy="602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3573016"/>
            <a:ext cx="1060046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79343" y="3821849"/>
            <a:ext cx="5328592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צעד קטן </a:t>
            </a:r>
          </a:p>
          <a:p>
            <a:pPr algn="ctr"/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שמשנה את העולם</a:t>
            </a:r>
          </a:p>
        </p:txBody>
      </p:sp>
    </p:spTree>
    <p:extLst>
      <p:ext uri="{BB962C8B-B14F-4D97-AF65-F5344CB8AC3E}">
        <p14:creationId xmlns:p14="http://schemas.microsoft.com/office/powerpoint/2010/main" val="4097075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8386"/>
            <a:ext cx="4896544" cy="1262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0554" y="662551"/>
            <a:ext cx="563001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בשנת 2003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3060" y="1570836"/>
            <a:ext cx="5877878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קם לתחייה במסגרת המלחמה בהשמנה</a:t>
            </a:r>
            <a:b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(ועבר לימי שני)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8" b="17605"/>
          <a:stretch/>
        </p:blipFill>
        <p:spPr>
          <a:xfrm>
            <a:off x="588809" y="3158936"/>
            <a:ext cx="3443131" cy="2194560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7" y="2609092"/>
            <a:ext cx="5025904" cy="3305608"/>
          </a:xfrm>
          <a:prstGeom prst="rect">
            <a:avLst/>
          </a:prstGeom>
        </p:spPr>
      </p:pic>
      <p:pic>
        <p:nvPicPr>
          <p:cNvPr id="1026" name="Picture 2" descr="http://i.vimeocdn.com/video/451364740_1280x7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68" y="3158936"/>
            <a:ext cx="3901439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603412"/>
            <a:ext cx="5760639" cy="330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3861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8386"/>
            <a:ext cx="4896544" cy="12624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1325" y="662551"/>
            <a:ext cx="424847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בשנת 2006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93173" y="1788788"/>
            <a:ext cx="78488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האו"ם מפרסם את  הדו"ח "צילו הארוך של משק החי"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668" y="2531805"/>
            <a:ext cx="2985884" cy="371480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148" y="1594588"/>
            <a:ext cx="4412923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344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34" y="325052"/>
            <a:ext cx="7852197" cy="1193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71822" y="541663"/>
            <a:ext cx="826402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alt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Meatless Monday</a:t>
            </a:r>
            <a:endParaRPr lang="he-IL" sz="3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7170" name="Picture 2" descr="\\filer-a\Year\מקאן וואלי\לקוחות\פרובונו\מיטלססמנדיי\חומרים לPP\flach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987936"/>
            <a:ext cx="6319881" cy="12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262083"/>
            <a:ext cx="531410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הופך לתנועה עולמית</a:t>
            </a:r>
            <a:endParaRPr lang="he-IL" sz="40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13" y="3949294"/>
            <a:ext cx="2117416" cy="7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7" descr="korea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353" y="3042265"/>
            <a:ext cx="1324876" cy="77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080" y="3104663"/>
            <a:ext cx="973012" cy="66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133" y="4813390"/>
            <a:ext cx="1785959" cy="74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390" y="4823731"/>
            <a:ext cx="1814340" cy="73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133" y="3949294"/>
            <a:ext cx="1785959" cy="71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13" y="4824223"/>
            <a:ext cx="2117416" cy="74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Meat Free Logo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50" y="3042265"/>
            <a:ext cx="876967" cy="77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IMG_37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5714" y="3038135"/>
            <a:ext cx="942493" cy="758483"/>
          </a:xfrm>
          <a:prstGeom prst="rect">
            <a:avLst/>
          </a:prstGeom>
        </p:spPr>
      </p:pic>
      <p:pic>
        <p:nvPicPr>
          <p:cNvPr id="15" name="Picture 19" descr="Franc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08" b="30621"/>
          <a:stretch>
            <a:fillRect/>
          </a:stretch>
        </p:blipFill>
        <p:spPr bwMode="auto">
          <a:xfrm>
            <a:off x="3629717" y="3951776"/>
            <a:ext cx="1860013" cy="71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3" descr="Kuwai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5" r="19952"/>
          <a:stretch>
            <a:fillRect/>
          </a:stretch>
        </p:blipFill>
        <p:spPr bwMode="auto">
          <a:xfrm>
            <a:off x="1576133" y="2677242"/>
            <a:ext cx="684878" cy="114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MFM_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008" y="3042265"/>
            <a:ext cx="737837" cy="6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04" y="1518262"/>
            <a:ext cx="7035711" cy="51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024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444695"/>
            <a:ext cx="14617624" cy="12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\\filer-a\Year\מקאן וואלי\לקוחות\פרובונו\מיטלססמנדיי\חומרים לPP\flach_eigul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636" y="1916832"/>
            <a:ext cx="3980728" cy="317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60762" y="879383"/>
            <a:ext cx="7963991" cy="6096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עכשיו אתם בטח שואלים את עצמכם</a:t>
            </a:r>
            <a:endParaRPr lang="he-IL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" name="Rectangle 6"/>
          <p:cNvSpPr/>
          <p:nvPr/>
        </p:nvSpPr>
        <p:spPr>
          <a:xfrm>
            <a:off x="3017066" y="2903720"/>
            <a:ext cx="2664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8000" b="1" dirty="0">
                <a:solidFill>
                  <a:schemeClr val="bg1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rPr>
              <a:t>למה?</a:t>
            </a:r>
            <a:endParaRPr lang="he-IL" sz="8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9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476671"/>
            <a:ext cx="11449272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331640" y="908720"/>
            <a:ext cx="6552728" cy="864096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בואו נדבר על בשר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760" y="2492897"/>
            <a:ext cx="4396379" cy="309634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652" y="-14246"/>
            <a:ext cx="6336704" cy="81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62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filer-a\Year\מקאן וואלי\לקוחות\פרובונו\מיטלססמנדיי\חומרים לPP\flac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4" y="399728"/>
            <a:ext cx="8013112" cy="14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064" y="1136788"/>
            <a:ext cx="9468544" cy="105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כותרת 1"/>
          <p:cNvSpPr txBox="1">
            <a:spLocks/>
          </p:cNvSpPr>
          <p:nvPr/>
        </p:nvSpPr>
        <p:spPr>
          <a:xfrm>
            <a:off x="681905" y="739856"/>
            <a:ext cx="7706519" cy="97564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פעם, גידול הבשר היה במשקים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8880" y="1441955"/>
            <a:ext cx="511256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והצריכה הייתה מתונה</a:t>
            </a:r>
            <a:endParaRPr lang="he-IL" sz="3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0"/>
          <a:stretch/>
        </p:blipFill>
        <p:spPr>
          <a:xfrm>
            <a:off x="3413425" y="4702387"/>
            <a:ext cx="2443947" cy="1961020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59" y="2305335"/>
            <a:ext cx="3097836" cy="2260321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129" y="2305335"/>
            <a:ext cx="3312365" cy="2260321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198" y="4206733"/>
            <a:ext cx="3600400" cy="2952328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271" y="1765267"/>
            <a:ext cx="4845656" cy="3331583"/>
          </a:xfrm>
          <a:prstGeom prst="rect">
            <a:avLst/>
          </a:prstGeom>
        </p:spPr>
      </p:pic>
      <p:pic>
        <p:nvPicPr>
          <p:cNvPr id="20" name="תמונה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9" y="1765267"/>
            <a:ext cx="4509996" cy="33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150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84684"/>
            <a:ext cx="7365133" cy="14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886825"/>
            <a:ext cx="72008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כיום זו תעשייה לכל דבר</a:t>
            </a:r>
          </a:p>
        </p:txBody>
      </p:sp>
      <p:pic>
        <p:nvPicPr>
          <p:cNvPr id="2050" name="Picture 2" descr="https://upload.wikimedia.org/wikipedia/commons/7/78/Florida_chicken_hous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5"/>
          <a:stretch/>
        </p:blipFill>
        <p:spPr bwMode="auto">
          <a:xfrm>
            <a:off x="2710847" y="4516484"/>
            <a:ext cx="3796369" cy="1782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1/11/Nugget_Truc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84" y="2199641"/>
            <a:ext cx="3070695" cy="2055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תמונה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9" t="29350" r="24100"/>
          <a:stretch/>
        </p:blipFill>
        <p:spPr>
          <a:xfrm>
            <a:off x="6860774" y="2121919"/>
            <a:ext cx="2056248" cy="3813438"/>
          </a:xfrm>
          <a:prstGeom prst="rect">
            <a:avLst/>
          </a:prstGeom>
        </p:spPr>
      </p:pic>
      <p:pic>
        <p:nvPicPr>
          <p:cNvPr id="2052" name="Picture 4" descr="https://upload.wikimedia.org/wikipedia/commons/7/70/Gestation_crate_(Farm_Sanctuary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545" y="2500598"/>
            <a:ext cx="2995178" cy="16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תמונה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26011" r="11771" b="28708"/>
          <a:stretch/>
        </p:blipFill>
        <p:spPr>
          <a:xfrm>
            <a:off x="186518" y="1919688"/>
            <a:ext cx="3540028" cy="2515444"/>
          </a:xfrm>
          <a:prstGeom prst="rect">
            <a:avLst/>
          </a:prstGeom>
        </p:spPr>
      </p:pic>
      <p:pic>
        <p:nvPicPr>
          <p:cNvPr id="17" name="תמונה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26011" r="11771" b="28708"/>
          <a:stretch/>
        </p:blipFill>
        <p:spPr>
          <a:xfrm rot="5400000">
            <a:off x="5727232" y="2756914"/>
            <a:ext cx="4413398" cy="2547398"/>
          </a:xfrm>
          <a:prstGeom prst="rect">
            <a:avLst/>
          </a:prstGeom>
        </p:spPr>
      </p:pic>
      <p:pic>
        <p:nvPicPr>
          <p:cNvPr id="18" name="תמונה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26011" r="11771" b="28708"/>
          <a:stretch/>
        </p:blipFill>
        <p:spPr>
          <a:xfrm>
            <a:off x="3457057" y="2190735"/>
            <a:ext cx="3417642" cy="2129116"/>
          </a:xfrm>
          <a:prstGeom prst="rect">
            <a:avLst/>
          </a:prstGeom>
        </p:spPr>
      </p:pic>
      <p:pic>
        <p:nvPicPr>
          <p:cNvPr id="19" name="תמונה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8" t="26011" r="11771" b="28708"/>
          <a:stretch/>
        </p:blipFill>
        <p:spPr>
          <a:xfrm>
            <a:off x="2425548" y="4221088"/>
            <a:ext cx="4336870" cy="227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8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405" y="404664"/>
            <a:ext cx="7670352" cy="1406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\\filer-a\Year\מקאן וואלי\לקוחות\פרובונו\מיטלססמנדיי\חומרים לPP\flach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80" y="1295480"/>
            <a:ext cx="7863086" cy="109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 txBox="1">
            <a:spLocks/>
          </p:cNvSpPr>
          <p:nvPr/>
        </p:nvSpPr>
        <p:spPr>
          <a:xfrm>
            <a:off x="813887" y="685396"/>
            <a:ext cx="7738765" cy="84534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תעשיה שהכפילה את עצמה </a:t>
            </a:r>
            <a:br>
              <a:rPr lang="he-IL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</a:br>
            <a:endParaRPr lang="he-IL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2343008" y="1458515"/>
            <a:ext cx="46805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פי 5 ב-50 שנה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t="20474" r="37646" b="24400"/>
          <a:stretch>
            <a:fillRect/>
          </a:stretch>
        </p:blipFill>
        <p:spPr bwMode="auto">
          <a:xfrm>
            <a:off x="2367322" y="2775331"/>
            <a:ext cx="4378274" cy="352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963" y="1683004"/>
            <a:ext cx="5252611" cy="570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7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82" y="818693"/>
            <a:ext cx="7978574" cy="1275631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13483" y="1124743"/>
            <a:ext cx="7402933" cy="66353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altLang="he-IL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התרגלנו לאכול הרבה יותר</a:t>
            </a:r>
            <a:br>
              <a:rPr lang="he-IL" altLang="he-IL" sz="400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</a:br>
            <a:endParaRPr lang="he-IL" sz="40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5" name="Picture 2" descr="C:\Users\mikih\Pictures\תמונות מיטלס מאנדיי\burgers24n-1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564904"/>
            <a:ext cx="3528392" cy="374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628800"/>
            <a:ext cx="5145880" cy="561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336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0768"/>
            <a:ext cx="4536504" cy="3531269"/>
          </a:xfrm>
          <a:prstGeom prst="rect">
            <a:avLst/>
          </a:prstGeom>
          <a:ln>
            <a:solidFill>
              <a:srgbClr val="65C4CB"/>
            </a:solidFill>
          </a:ln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-108520" y="2060848"/>
            <a:ext cx="9144000" cy="23876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תעשיה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שפוגעת </a:t>
            </a:r>
            <a:b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בסביבה ובאדם</a:t>
            </a:r>
          </a:p>
        </p:txBody>
      </p:sp>
    </p:spTree>
    <p:extLst>
      <p:ext uri="{BB962C8B-B14F-4D97-AF65-F5344CB8AC3E}">
        <p14:creationId xmlns:p14="http://schemas.microsoft.com/office/powerpoint/2010/main" val="1408959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\\filer-a\Year\מקאן וואלי\לקוחות\פרובונו\מיטלססמנדיי\חומרים לPP\flach_eigul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68761"/>
            <a:ext cx="5013469" cy="399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790410" y="2670651"/>
            <a:ext cx="6984776" cy="1193800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כמה מילים על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הסיפור שלי...</a:t>
            </a:r>
          </a:p>
        </p:txBody>
      </p:sp>
    </p:spTree>
    <p:extLst>
      <p:ext uri="{BB962C8B-B14F-4D97-AF65-F5344CB8AC3E}">
        <p14:creationId xmlns:p14="http://schemas.microsoft.com/office/powerpoint/2010/main" val="552862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6672"/>
            <a:ext cx="7524328" cy="1224136"/>
          </a:xfrm>
          <a:prstGeom prst="rect">
            <a:avLst/>
          </a:prstGeom>
        </p:spPr>
      </p:pic>
      <p:sp>
        <p:nvSpPr>
          <p:cNvPr id="3" name="Title 3"/>
          <p:cNvSpPr txBox="1">
            <a:spLocks/>
          </p:cNvSpPr>
          <p:nvPr/>
        </p:nvSpPr>
        <p:spPr>
          <a:xfrm>
            <a:off x="1259632" y="799517"/>
            <a:ext cx="6552728" cy="734335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היה לכם חם בקיץ האחרון?</a:t>
            </a:r>
            <a:endParaRPr lang="he-IL" sz="3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448" y="2276872"/>
            <a:ext cx="5400600" cy="352119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419" y="1412775"/>
            <a:ext cx="5904657" cy="532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90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b="7023"/>
          <a:stretch/>
        </p:blipFill>
        <p:spPr>
          <a:xfrm>
            <a:off x="1229823" y="2348880"/>
            <a:ext cx="5963183" cy="338437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681">
            <a:off x="3860259" y="183248"/>
            <a:ext cx="5089759" cy="34679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0" y="980728"/>
            <a:ext cx="3240360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הדרך שהסטייק </a:t>
            </a:r>
          </a:p>
          <a:p>
            <a:pPr algn="ctr"/>
            <a:r>
              <a:rPr lang="he-IL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עושה לצלחת שלכם היא אחד הגורמים המרכזיים לכך</a:t>
            </a:r>
          </a:p>
        </p:txBody>
      </p:sp>
    </p:spTree>
    <p:extLst>
      <p:ext uri="{BB962C8B-B14F-4D97-AF65-F5344CB8AC3E}">
        <p14:creationId xmlns:p14="http://schemas.microsoft.com/office/powerpoint/2010/main" val="1612054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2"/>
          <a:srcRect l="36323" t="17135" r="33556" b="5692"/>
          <a:stretch/>
        </p:blipFill>
        <p:spPr>
          <a:xfrm>
            <a:off x="5076056" y="2249577"/>
            <a:ext cx="2598855" cy="374441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728" y="404664"/>
            <a:ext cx="13105456" cy="1728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7564" y="679048"/>
            <a:ext cx="7848872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כמה משפיעה תעשיית הבשר</a:t>
            </a:r>
            <a:br>
              <a:rPr lang="en-US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על שינויי האקלים?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31640" y="2355670"/>
            <a:ext cx="3384376" cy="3323391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ב- 2013 דו"ח הפאנל לשינויי האקלים של האו"ם קבע כי משק החי אחראי </a:t>
            </a:r>
            <a:b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he-IL" altLang="he-IL" sz="2400" b="1" dirty="0">
                <a:latin typeface="Levenim MT" panose="02010502060101010101" pitchFamily="2" charset="-79"/>
                <a:cs typeface="Levenim MT" panose="02010502060101010101" pitchFamily="2" charset="-79"/>
              </a:rPr>
              <a:t>ל-14.5%</a:t>
            </a:r>
            <a: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b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מפליטות גזי החממה</a:t>
            </a:r>
            <a:b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</a:br>
            <a:endParaRPr lang="he-IL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" name="תמונה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40768"/>
            <a:ext cx="288032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078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9390"/>
            <a:ext cx="7236296" cy="1327199"/>
          </a:xfrm>
          <a:prstGeom prst="rect">
            <a:avLst/>
          </a:prstGeom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594515" y="2708920"/>
            <a:ext cx="6012010" cy="2232248"/>
            <a:chOff x="2051050" y="5137150"/>
            <a:chExt cx="5229225" cy="1531938"/>
          </a:xfrm>
        </p:grpSpPr>
        <p:pic>
          <p:nvPicPr>
            <p:cNvPr id="4" name="תמונה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 b="40846"/>
            <a:stretch>
              <a:fillRect/>
            </a:stretch>
          </p:blipFill>
          <p:spPr bwMode="auto">
            <a:xfrm>
              <a:off x="2051050" y="5272088"/>
              <a:ext cx="2143125" cy="139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תמונה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4" t="63264" r="42152"/>
            <a:stretch>
              <a:fillRect/>
            </a:stretch>
          </p:blipFill>
          <p:spPr bwMode="auto">
            <a:xfrm>
              <a:off x="4289425" y="5535613"/>
              <a:ext cx="858838" cy="868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תמונה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35164"/>
            <a:stretch>
              <a:fillRect/>
            </a:stretch>
          </p:blipFill>
          <p:spPr bwMode="auto">
            <a:xfrm>
              <a:off x="5138738" y="5137150"/>
              <a:ext cx="2141537" cy="153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itle 1"/>
          <p:cNvSpPr txBox="1">
            <a:spLocks/>
          </p:cNvSpPr>
          <p:nvPr/>
        </p:nvSpPr>
        <p:spPr>
          <a:xfrm>
            <a:off x="928337" y="1122891"/>
            <a:ext cx="7344816" cy="648072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14.5% = יותר גזי חממה מתחבורה!</a:t>
            </a:r>
          </a:p>
        </p:txBody>
      </p:sp>
    </p:spTree>
    <p:extLst>
      <p:ext uri="{BB962C8B-B14F-4D97-AF65-F5344CB8AC3E}">
        <p14:creationId xmlns:p14="http://schemas.microsoft.com/office/powerpoint/2010/main" val="2390913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779390"/>
            <a:ext cx="7236296" cy="1327199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849" y="2114733"/>
            <a:ext cx="4047813" cy="398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961363"/>
            <a:ext cx="7096359" cy="963251"/>
          </a:xfrm>
          <a:prstGeom prst="rect">
            <a:avLst/>
          </a:prstGeom>
        </p:spPr>
      </p:pic>
      <p:sp>
        <p:nvSpPr>
          <p:cNvPr id="5" name="TextBox 17"/>
          <p:cNvSpPr txBox="1">
            <a:spLocks noChangeArrowheads="1"/>
          </p:cNvSpPr>
          <p:nvPr/>
        </p:nvSpPr>
        <p:spPr bwMode="auto">
          <a:xfrm>
            <a:off x="2123728" y="6309320"/>
            <a:ext cx="2980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מקור: ד"ר </a:t>
            </a:r>
            <a:r>
              <a:rPr lang="he-IL" altLang="he-IL" sz="1400" b="1" dirty="0" err="1">
                <a:latin typeface="Levenim MT" panose="02010502060101010101" pitchFamily="2" charset="-79"/>
                <a:cs typeface="Levenim MT" panose="02010502060101010101" pitchFamily="2" charset="-79"/>
              </a:rPr>
              <a:t>רג'נדרה</a:t>
            </a: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altLang="he-IL" sz="1400" b="1" dirty="0" err="1">
                <a:latin typeface="Levenim MT" panose="02010502060101010101" pitchFamily="2" charset="-79"/>
                <a:cs typeface="Levenim MT" panose="02010502060101010101" pitchFamily="2" charset="-79"/>
              </a:rPr>
              <a:t>פצ'אורי</a:t>
            </a: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,</a:t>
            </a:r>
            <a:r>
              <a:rPr lang="en-US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IPCC</a:t>
            </a:r>
            <a:endParaRPr lang="he-IL" altLang="he-IL" sz="14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89579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404665"/>
            <a:ext cx="8529815" cy="1689660"/>
          </a:xfrm>
          <a:prstGeom prst="rect">
            <a:avLst/>
          </a:prstGeom>
        </p:spPr>
      </p:pic>
      <p:sp>
        <p:nvSpPr>
          <p:cNvPr id="7" name="כותרת 1"/>
          <p:cNvSpPr txBox="1">
            <a:spLocks/>
          </p:cNvSpPr>
          <p:nvPr/>
        </p:nvSpPr>
        <p:spPr>
          <a:xfrm>
            <a:off x="251519" y="683325"/>
            <a:ext cx="8496945" cy="1170869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70% מיערות הגשם נכרתים לצורך מרעה או גידול מזון לבעלי חיים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05124" y="2132855"/>
            <a:ext cx="7376210" cy="4107629"/>
            <a:chOff x="3588055" y="2641554"/>
            <a:chExt cx="7910512" cy="4442059"/>
          </a:xfrm>
        </p:grpSpPr>
        <p:pic>
          <p:nvPicPr>
            <p:cNvPr id="11" name="Picture 2" descr="http://ecowatch.com/wp-content/uploads/2015/01/brazil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8055" y="2641554"/>
              <a:ext cx="7910512" cy="44420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3663696" y="2742239"/>
              <a:ext cx="5511800" cy="565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rtl="0"/>
              <a:r>
                <a:rPr lang="en-US" sz="1600" b="1" i="1" dirty="0"/>
                <a:t>Western Brazil                    </a:t>
              </a:r>
              <a:r>
                <a:rPr lang="he-IL" sz="1600" b="1" i="1" dirty="0"/>
                <a:t>              </a:t>
              </a:r>
              <a:r>
                <a:rPr lang="en-US" sz="1600" b="1" dirty="0"/>
                <a:t>1975</a:t>
              </a:r>
              <a:r>
                <a:rPr lang="en-US" sz="1600" i="1" dirty="0"/>
                <a:t>      </a:t>
              </a:r>
              <a:r>
                <a:rPr lang="en-US" sz="1600" b="1" dirty="0"/>
                <a:t>2012</a:t>
              </a:r>
              <a:r>
                <a:rPr lang="en-US" sz="1600" i="1" dirty="0"/>
                <a:t>  </a:t>
              </a:r>
            </a:p>
            <a:p>
              <a:pPr algn="l" rtl="0"/>
              <a:r>
                <a:rPr lang="en-US" sz="1200" i="1" dirty="0"/>
                <a:t>Photo credit: NASA satellite images </a:t>
              </a:r>
            </a:p>
          </p:txBody>
        </p:sp>
      </p:grpSp>
      <p:pic>
        <p:nvPicPr>
          <p:cNvPr id="13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7926673" cy="6120680"/>
          </a:xfrm>
          <a:prstGeom prst="rect">
            <a:avLst/>
          </a:prstGeom>
        </p:spPr>
      </p:pic>
      <p:pic>
        <p:nvPicPr>
          <p:cNvPr id="8" name="Picture 2" descr="C:\Users\mikih\Desktop\תמונות MM\שריפת יערות באמזונס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3"/>
          <a:stretch>
            <a:fillRect/>
          </a:stretch>
        </p:blipFill>
        <p:spPr bwMode="auto">
          <a:xfrm>
            <a:off x="230926" y="4700031"/>
            <a:ext cx="2828905" cy="198732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6880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9" y="406709"/>
            <a:ext cx="8256282" cy="1327199"/>
          </a:xfrm>
          <a:prstGeom prst="rect">
            <a:avLst/>
          </a:prstGeom>
        </p:spPr>
      </p:pic>
      <p:sp>
        <p:nvSpPr>
          <p:cNvPr id="3" name="כותרת 1"/>
          <p:cNvSpPr txBox="1">
            <a:spLocks/>
          </p:cNvSpPr>
          <p:nvPr/>
        </p:nvSpPr>
        <p:spPr>
          <a:xfrm>
            <a:off x="323528" y="673955"/>
            <a:ext cx="8496945" cy="792709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תעשיה עתירת משאבים שמנצלת</a:t>
            </a:r>
          </a:p>
        </p:txBody>
      </p:sp>
      <p:pic>
        <p:nvPicPr>
          <p:cNvPr id="19459" name="Picture 3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2276872"/>
            <a:ext cx="6840760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3501008"/>
            <a:ext cx="6840760" cy="139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\\filer-a\Year\מקאן וואלי\לקוחות\פרובונו\מיטלססמנדיי\חומרים לPP\flach_eigul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2">
            <a:off x="3855487" y="2709732"/>
            <a:ext cx="481005" cy="50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\\filer-a\Year\מקאן וואלי\לקוחות\פרובונו\מיטלססמנדיי\חומרים לPP\flach_eigul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2">
            <a:off x="3855487" y="3949127"/>
            <a:ext cx="481005" cy="50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8227" y="2695513"/>
            <a:ext cx="288032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en-US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שליש מהשטח היבשתי של כדור הארץ</a:t>
            </a:r>
          </a:p>
          <a:p>
            <a:endParaRPr lang="he-IL" sz="20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2243" y="3934908"/>
            <a:ext cx="2736304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en-US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70% מכלל הקרקעות החקלאיות</a:t>
            </a:r>
            <a:endParaRPr lang="en-US" altLang="en-US" sz="20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endParaRPr lang="he-IL" sz="20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720" y="1772816"/>
            <a:ext cx="4258744" cy="3886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62944"/>
            <a:ext cx="3744416" cy="372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48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940" y="4281924"/>
            <a:ext cx="5845635" cy="1241988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761" y="1498733"/>
            <a:ext cx="5845636" cy="123671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034876" y="1763354"/>
            <a:ext cx="5151767" cy="109865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he-IL" altLang="he-IL" sz="1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לייצור מזון מן החי נדרש פי 3-6 שטח לעומת מזונות צמחיים</a:t>
            </a:r>
            <a:endParaRPr lang="he-IL" sz="18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6" name="תמונה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45" y="2922332"/>
            <a:ext cx="5845636" cy="1172708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2613394" y="3311850"/>
            <a:ext cx="5603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ייצור בשר מבזבז פי 25 דלק לעומת מזון מהצומח</a:t>
            </a:r>
          </a:p>
        </p:txBody>
      </p:sp>
      <p:pic>
        <p:nvPicPr>
          <p:cNvPr id="17" name="תמונה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619522"/>
            <a:ext cx="1609447" cy="1742185"/>
          </a:xfrm>
          <a:prstGeom prst="rect">
            <a:avLst/>
          </a:prstGeom>
        </p:spPr>
      </p:pic>
      <p:sp>
        <p:nvSpPr>
          <p:cNvPr id="18" name="מלבן 17"/>
          <p:cNvSpPr/>
          <p:nvPr/>
        </p:nvSpPr>
        <p:spPr>
          <a:xfrm>
            <a:off x="2852273" y="4688689"/>
            <a:ext cx="55169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he-IL" altLang="he-IL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ייצור קילו בשר מבזבז פי 10 מים מייצור קילו חיטה</a:t>
            </a:r>
          </a:p>
        </p:txBody>
      </p:sp>
      <p:pic>
        <p:nvPicPr>
          <p:cNvPr id="20" name="תמונה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65" y="4015083"/>
            <a:ext cx="2434021" cy="1293990"/>
          </a:xfrm>
          <a:prstGeom prst="rect">
            <a:avLst/>
          </a:prstGeom>
        </p:spPr>
      </p:pic>
      <p:pic>
        <p:nvPicPr>
          <p:cNvPr id="21" name="תמונה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73" y="1357227"/>
            <a:ext cx="1502567" cy="1600812"/>
          </a:xfrm>
          <a:prstGeom prst="rect">
            <a:avLst/>
          </a:prstGeom>
        </p:spPr>
      </p:pic>
      <p:pic>
        <p:nvPicPr>
          <p:cNvPr id="22" name="תמונה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97013"/>
            <a:ext cx="6879960" cy="1075212"/>
          </a:xfrm>
          <a:prstGeom prst="rect">
            <a:avLst/>
          </a:prstGeom>
        </p:spPr>
      </p:pic>
      <p:sp>
        <p:nvSpPr>
          <p:cNvPr id="23" name="מלבן 22"/>
          <p:cNvSpPr/>
          <p:nvPr/>
        </p:nvSpPr>
        <p:spPr>
          <a:xfrm>
            <a:off x="1498928" y="524580"/>
            <a:ext cx="65453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תעשיית הבשר מכלה משאבים</a:t>
            </a:r>
          </a:p>
        </p:txBody>
      </p:sp>
      <p:sp>
        <p:nvSpPr>
          <p:cNvPr id="13" name="TextBox 17"/>
          <p:cNvSpPr txBox="1">
            <a:spLocks noChangeArrowheads="1"/>
          </p:cNvSpPr>
          <p:nvPr/>
        </p:nvSpPr>
        <p:spPr bwMode="auto">
          <a:xfrm>
            <a:off x="2123728" y="6309320"/>
            <a:ext cx="29809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מקור: ד"ר </a:t>
            </a:r>
            <a:r>
              <a:rPr lang="he-IL" altLang="he-IL" sz="1400" b="1" dirty="0" err="1">
                <a:latin typeface="Levenim MT" panose="02010502060101010101" pitchFamily="2" charset="-79"/>
                <a:cs typeface="Levenim MT" panose="02010502060101010101" pitchFamily="2" charset="-79"/>
              </a:rPr>
              <a:t>רג'נדרה</a:t>
            </a: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altLang="he-IL" sz="1400" b="1" dirty="0" err="1">
                <a:latin typeface="Levenim MT" panose="02010502060101010101" pitchFamily="2" charset="-79"/>
                <a:cs typeface="Levenim MT" panose="02010502060101010101" pitchFamily="2" charset="-79"/>
              </a:rPr>
              <a:t>פצ'אורי</a:t>
            </a: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,</a:t>
            </a:r>
            <a:r>
              <a:rPr lang="en-US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en-US" altLang="he-IL" sz="1400" b="1" dirty="0">
                <a:latin typeface="Levenim MT" panose="02010502060101010101" pitchFamily="2" charset="-79"/>
                <a:cs typeface="Levenim MT" panose="02010502060101010101" pitchFamily="2" charset="-79"/>
              </a:rPr>
              <a:t>IPCC</a:t>
            </a:r>
            <a:endParaRPr lang="he-IL" altLang="he-IL" sz="1400" b="1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11135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2168"/>
            <a:ext cx="7992888" cy="105981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1560" y="612360"/>
            <a:ext cx="8064896" cy="759619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כמה מים צריך להפיק סטייק אחד?</a:t>
            </a:r>
          </a:p>
        </p:txBody>
      </p:sp>
      <p:pic>
        <p:nvPicPr>
          <p:cNvPr id="6" name="PETA Germany World Water Day Install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073" y="1806522"/>
            <a:ext cx="6724830" cy="378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6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681">
            <a:off x="4448156" y="927412"/>
            <a:ext cx="4385584" cy="2988137"/>
          </a:xfrm>
          <a:prstGeom prst="rect">
            <a:avLst/>
          </a:prstGeom>
        </p:spPr>
      </p:pic>
      <p:pic>
        <p:nvPicPr>
          <p:cNvPr id="440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13586" r="37918" b="12375"/>
          <a:stretch>
            <a:fillRect/>
          </a:stretch>
        </p:blipFill>
        <p:spPr bwMode="auto">
          <a:xfrm>
            <a:off x="926381" y="1248730"/>
            <a:ext cx="3402806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מלבן 1"/>
          <p:cNvSpPr>
            <a:spLocks noChangeArrowheads="1"/>
          </p:cNvSpPr>
          <p:nvPr/>
        </p:nvSpPr>
        <p:spPr bwMode="auto">
          <a:xfrm>
            <a:off x="4351059" y="4005064"/>
            <a:ext cx="3965357" cy="1404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2000" dirty="0">
                <a:latin typeface="Levenim MT" panose="02010502060101010101" pitchFamily="2" charset="-79"/>
                <a:ea typeface="+mj-ea"/>
                <a:cs typeface="Levenim MT" panose="02010502060101010101" pitchFamily="2" charset="-79"/>
              </a:rPr>
              <a:t>מדענים מזהירים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2000" dirty="0">
                <a:latin typeface="Levenim MT" panose="02010502060101010101" pitchFamily="2" charset="-79"/>
                <a:ea typeface="+mj-ea"/>
                <a:cs typeface="Levenim MT" panose="02010502060101010101" pitchFamily="2" charset="-79"/>
              </a:rPr>
              <a:t>שהמחסור במזון ידחוף את העולם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2000" dirty="0">
                <a:latin typeface="Levenim MT" panose="02010502060101010101" pitchFamily="2" charset="-79"/>
                <a:ea typeface="+mj-ea"/>
                <a:cs typeface="Levenim MT" panose="02010502060101010101" pitchFamily="2" charset="-79"/>
              </a:rPr>
              <a:t>להפוך לצמחוני.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5184576" cy="62646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37978" y="1484784"/>
            <a:ext cx="2592288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אם נמשיך ככה,</a:t>
            </a:r>
          </a:p>
          <a:p>
            <a:pPr algn="ctr"/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לא נגיע רחוק</a:t>
            </a:r>
          </a:p>
        </p:txBody>
      </p:sp>
    </p:spTree>
    <p:extLst>
      <p:ext uri="{BB962C8B-B14F-4D97-AF65-F5344CB8AC3E}">
        <p14:creationId xmlns:p14="http://schemas.microsoft.com/office/powerpoint/2010/main" val="2277462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2592324" cy="38404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204864"/>
            <a:ext cx="3840480" cy="2880359"/>
          </a:xfrm>
          <a:prstGeom prst="rect">
            <a:avLst/>
          </a:prstGeom>
        </p:spPr>
      </p:pic>
      <p:pic>
        <p:nvPicPr>
          <p:cNvPr id="6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49229"/>
            <a:ext cx="5616624" cy="442804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3968" y="1580849"/>
            <a:ext cx="5616624" cy="39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267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59" y="406709"/>
            <a:ext cx="8256282" cy="1327199"/>
          </a:xfrm>
          <a:prstGeom prst="rect">
            <a:avLst/>
          </a:prstGeom>
        </p:spPr>
      </p:pic>
      <p:sp>
        <p:nvSpPr>
          <p:cNvPr id="3" name="כותרת 1"/>
          <p:cNvSpPr txBox="1">
            <a:spLocks/>
          </p:cNvSpPr>
          <p:nvPr/>
        </p:nvSpPr>
        <p:spPr>
          <a:xfrm>
            <a:off x="323528" y="673955"/>
            <a:ext cx="8496945" cy="792709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צריך לצרוך מזון מקיים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03848" y="1720067"/>
            <a:ext cx="6840760" cy="1039191"/>
            <a:chOff x="3203848" y="1720067"/>
            <a:chExt cx="6840760" cy="1039191"/>
          </a:xfrm>
        </p:grpSpPr>
        <p:pic>
          <p:nvPicPr>
            <p:cNvPr id="19459" name="Picture 3" descr="\\filer-a\Year\מקאן וואלי\לקוחות\פרובונו\מיטלססמנדיי\חומרים לPP\flach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20067"/>
              <a:ext cx="6840760" cy="94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460" name="Picture 4" descr="\\filer-a\Year\מקאן וואלי\לקוחות\פרובונו\מיטלססמנדיי\חומרים לPP\flach_eigul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72">
              <a:off x="7943987" y="2009077"/>
              <a:ext cx="368899" cy="385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4966180" y="2051372"/>
              <a:ext cx="288032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altLang="en-US" sz="20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עונתי</a:t>
              </a:r>
            </a:p>
            <a:p>
              <a:endParaRPr lang="he-IL" sz="20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275856" y="2636912"/>
            <a:ext cx="6840760" cy="1039191"/>
            <a:chOff x="3203848" y="1720067"/>
            <a:chExt cx="6840760" cy="1039191"/>
          </a:xfrm>
        </p:grpSpPr>
        <p:pic>
          <p:nvPicPr>
            <p:cNvPr id="14" name="Picture 3" descr="\\filer-a\Year\מקאן וואלי\לקוחות\פרובונו\מיטלססמנדיי\חומרים לPP\flach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20067"/>
              <a:ext cx="6840760" cy="94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\\filer-a\Year\מקאן וואלי\לקוחות\פרובונו\מיטלססמנדיי\חומרים לPP\flach_eigul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72">
              <a:off x="7943987" y="2009077"/>
              <a:ext cx="368899" cy="385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4966180" y="2051372"/>
              <a:ext cx="288032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altLang="en-US" sz="20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מקומי</a:t>
              </a:r>
            </a:p>
            <a:p>
              <a:endParaRPr lang="he-IL" sz="20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75856" y="3573016"/>
            <a:ext cx="6840760" cy="1039191"/>
            <a:chOff x="3203848" y="1720067"/>
            <a:chExt cx="6840760" cy="1039191"/>
          </a:xfrm>
        </p:grpSpPr>
        <p:pic>
          <p:nvPicPr>
            <p:cNvPr id="18" name="Picture 3" descr="\\filer-a\Year\מקאן וואלי\לקוחות\פרובונו\מיטלססמנדיי\חומרים לPP\flach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20067"/>
              <a:ext cx="6840760" cy="94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\\filer-a\Year\מקאן וואלי\לקוחות\פרובונו\מיטלססמנדיי\חומרים לPP\flach_eigul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72">
              <a:off x="7943987" y="2009077"/>
              <a:ext cx="368899" cy="385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4966180" y="2051372"/>
              <a:ext cx="288032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altLang="en-US" sz="20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טבעי ולא מעובד</a:t>
              </a:r>
            </a:p>
            <a:p>
              <a:endParaRPr lang="he-IL" sz="20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275856" y="4489428"/>
            <a:ext cx="6840760" cy="1039191"/>
            <a:chOff x="3203848" y="1720067"/>
            <a:chExt cx="6840760" cy="1039191"/>
          </a:xfrm>
        </p:grpSpPr>
        <p:pic>
          <p:nvPicPr>
            <p:cNvPr id="22" name="Picture 3" descr="\\filer-a\Year\מקאן וואלי\לקוחות\פרובונו\מיטלססמנדיי\חומרים לPP\flach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720067"/>
              <a:ext cx="6840760" cy="94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\\filer-a\Year\מקאן וואלי\לקוחות\פרובונו\מיטלססמנדיי\חומרים לPP\flach_eigul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72">
              <a:off x="7943987" y="2009077"/>
              <a:ext cx="368899" cy="385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4966180" y="2051372"/>
              <a:ext cx="2880320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altLang="en-US" sz="20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פחות מזון מהחי</a:t>
              </a:r>
            </a:p>
            <a:p>
              <a:endParaRPr lang="he-IL" sz="20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11760" y="5458632"/>
            <a:ext cx="8026776" cy="1005669"/>
            <a:chOff x="2123728" y="1753589"/>
            <a:chExt cx="8280920" cy="1005669"/>
          </a:xfrm>
        </p:grpSpPr>
        <p:pic>
          <p:nvPicPr>
            <p:cNvPr id="26" name="Picture 3" descr="\\filer-a\Year\מקאן וואלי\לקוחות\פרובונו\מיטלססמנדיי\חומרים לPP\flach4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3728" y="1753589"/>
              <a:ext cx="8280920" cy="9495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\\filer-a\Year\מקאן וואלי\לקוחות\פרובונו\מיטלססמנדיי\חומרים לPP\flach_eigul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072">
              <a:off x="7943987" y="2009077"/>
              <a:ext cx="368899" cy="385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/>
            <p:cNvSpPr txBox="1"/>
            <p:nvPr/>
          </p:nvSpPr>
          <p:spPr>
            <a:xfrm>
              <a:off x="3995936" y="2051372"/>
              <a:ext cx="385056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altLang="en-US" sz="20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כמויות קטנות, פחות בזבוז</a:t>
              </a:r>
            </a:p>
            <a:p>
              <a:endParaRPr lang="he-IL" sz="2000" dirty="0">
                <a:latin typeface="Levenim MT" panose="02010502060101010101" pitchFamily="2" charset="-79"/>
                <a:cs typeface="Levenim MT" panose="02010502060101010101" pitchFamily="2" charset="-79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526863" y="5579445"/>
            <a:ext cx="1353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Image ID : 14497374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br>
              <a:rPr lang="en-US" sz="1000" dirty="0">
                <a:solidFill>
                  <a:schemeClr val="bg1"/>
                </a:solidFill>
              </a:rPr>
            </a:br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5" name="Picture 4" descr="A group of people preparing food in a restaurant&#10;&#10;Description generated with very high confidence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416"/>
          <a:stretch/>
        </p:blipFill>
        <p:spPr>
          <a:xfrm>
            <a:off x="690285" y="2247002"/>
            <a:ext cx="3511734" cy="294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7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7681">
            <a:off x="5567896" y="335325"/>
            <a:ext cx="3280788" cy="271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68144" y="908720"/>
            <a:ext cx="259228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העולם מתחיל להתעורר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4" y="764704"/>
            <a:ext cx="4349974" cy="393085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300932"/>
            <a:ext cx="6552728" cy="6034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344"/>
          <a:stretch/>
        </p:blipFill>
        <p:spPr>
          <a:xfrm>
            <a:off x="4405749" y="3156688"/>
            <a:ext cx="4540483" cy="3456384"/>
          </a:xfrm>
          <a:prstGeom prst="rect">
            <a:avLst/>
          </a:prstGeom>
        </p:spPr>
      </p:pic>
      <p:pic>
        <p:nvPicPr>
          <p:cNvPr id="9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06" y="2269619"/>
            <a:ext cx="6624736" cy="523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32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48680"/>
            <a:ext cx="7128792" cy="1728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764704"/>
            <a:ext cx="59046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אם לא די במחיר הסביבתי,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95636" y="1383610"/>
            <a:ext cx="669674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הרי שיש את המחיר הבריאותי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84" y="2531511"/>
            <a:ext cx="5114544" cy="3410712"/>
          </a:xfrm>
          <a:prstGeom prst="rect">
            <a:avLst/>
          </a:prstGeom>
        </p:spPr>
      </p:pic>
      <p:pic>
        <p:nvPicPr>
          <p:cNvPr id="8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1243" y="474186"/>
            <a:ext cx="5045530" cy="7632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23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596336" cy="15841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19255" y="2588992"/>
            <a:ext cx="2718048" cy="30469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b="1" dirty="0">
                <a:latin typeface="Levenim MT" panose="02010502060101010101" pitchFamily="2" charset="-79"/>
                <a:cs typeface="Levenim MT" panose="02010502060101010101" pitchFamily="2" charset="-79"/>
              </a:rPr>
              <a:t>כמחצית </a:t>
            </a: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מהאוכלוסייה בישראל (49%) נמצאת במצב של עודף משקל, השמנה או השמנת יתר</a:t>
            </a:r>
          </a:p>
          <a:p>
            <a:pPr algn="ctr"/>
            <a:endParaRPr lang="he-IL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5168" y="6021288"/>
            <a:ext cx="4530407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מקור </a:t>
            </a:r>
            <a:r>
              <a:rPr lang="he-IL" sz="14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הלמ"ס</a:t>
            </a:r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 : *מאזן אספקת מזון 2012; </a:t>
            </a:r>
          </a:p>
          <a:p>
            <a:pPr algn="ctr">
              <a:defRPr/>
            </a:pPr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**הסקר החברתי לשנת 2010 בנושא בריאות ואורח חיים </a:t>
            </a:r>
            <a:endParaRPr lang="en-US" sz="1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3364" y="728775"/>
            <a:ext cx="684076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צריכת יתר של בשר מקושרת לעליה</a:t>
            </a:r>
            <a:endParaRPr lang="he-IL" sz="32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2573938" y="1300035"/>
            <a:ext cx="4103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בכולסטרול ולהשמנה </a:t>
            </a:r>
            <a:endParaRPr lang="he-IL" sz="32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2342547"/>
            <a:ext cx="2582440" cy="3224921"/>
          </a:xfrm>
          <a:prstGeom prst="rect">
            <a:avLst/>
          </a:prstGeom>
        </p:spPr>
      </p:pic>
      <p:pic>
        <p:nvPicPr>
          <p:cNvPr id="11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64" y="1515230"/>
            <a:ext cx="3942692" cy="4938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888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596336" cy="1152128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971600" y="836712"/>
            <a:ext cx="7080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תוספת 50 גרם בשר מעובד ליום </a:t>
            </a:r>
            <a:endParaRPr lang="he-IL" sz="36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1547664" y="1988840"/>
            <a:ext cx="59378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מעלה ב-42% את הסיכון למחלת לב כלילית </a:t>
            </a:r>
            <a:endParaRPr lang="he-IL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7824" y="6381328"/>
            <a:ext cx="286067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rtl="1">
              <a:defRPr/>
            </a:pPr>
            <a:r>
              <a:rPr lang="he-IL" alt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מקור: מחקר הרווארד ב2010</a:t>
            </a:r>
            <a:endParaRPr lang="en-US" sz="1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8" name="מלבן 3"/>
          <p:cNvSpPr/>
          <p:nvPr/>
        </p:nvSpPr>
        <p:spPr>
          <a:xfrm>
            <a:off x="2713522" y="2391271"/>
            <a:ext cx="47387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מעלה ב-19% סיכון ללקות בסוכרת</a:t>
            </a:r>
            <a:endParaRPr lang="he-IL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925" y="3255367"/>
            <a:ext cx="3674134" cy="245133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96752"/>
            <a:ext cx="5400600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312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20" y="693368"/>
            <a:ext cx="7380312" cy="1569285"/>
          </a:xfrm>
          <a:prstGeom prst="rect">
            <a:avLst/>
          </a:prstGeom>
        </p:spPr>
      </p:pic>
      <p:sp>
        <p:nvSpPr>
          <p:cNvPr id="4" name="מלבן 3"/>
          <p:cNvSpPr/>
          <p:nvPr/>
        </p:nvSpPr>
        <p:spPr>
          <a:xfrm>
            <a:off x="1187918" y="944557"/>
            <a:ext cx="67858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לא אמרנו כלום על אנטיביוטיקה</a:t>
            </a:r>
          </a:p>
        </p:txBody>
      </p:sp>
      <p:sp>
        <p:nvSpPr>
          <p:cNvPr id="6" name="מלבן 5"/>
          <p:cNvSpPr/>
          <p:nvPr/>
        </p:nvSpPr>
        <p:spPr>
          <a:xfrm>
            <a:off x="3750992" y="1497934"/>
            <a:ext cx="19752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וזיהומים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21" y="2650636"/>
            <a:ext cx="354058" cy="282314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6" t="7875" r="6638" b="49605"/>
          <a:stretch>
            <a:fillRect/>
          </a:stretch>
        </p:blipFill>
        <p:spPr bwMode="auto">
          <a:xfrm>
            <a:off x="4387221" y="4263514"/>
            <a:ext cx="3942011" cy="158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מלבן 9"/>
          <p:cNvSpPr/>
          <p:nvPr/>
        </p:nvSpPr>
        <p:spPr>
          <a:xfrm>
            <a:off x="3196241" y="261788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רוב האנטיביוטיקה בעולם</a:t>
            </a:r>
          </a:p>
          <a:p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משמשת את משק הבשר.</a:t>
            </a:r>
          </a:p>
        </p:txBody>
      </p:sp>
      <p:sp>
        <p:nvSpPr>
          <p:cNvPr id="12" name="מלבן 11"/>
          <p:cNvSpPr/>
          <p:nvPr/>
        </p:nvSpPr>
        <p:spPr>
          <a:xfrm>
            <a:off x="3196241" y="33251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עוף נגוע בחיידקים כמו</a:t>
            </a:r>
            <a:r>
              <a:rPr lang="en-US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E. coli </a:t>
            </a:r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, </a:t>
            </a:r>
          </a:p>
          <a:p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סלמונלה, </a:t>
            </a:r>
            <a:r>
              <a:rPr lang="he-IL" sz="20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קמפילובקטר</a:t>
            </a:r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sz="20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וליסטריה</a:t>
            </a:r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.</a:t>
            </a:r>
            <a:endParaRPr lang="en-US" sz="20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3" name="תמונה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21" y="3348932"/>
            <a:ext cx="354058" cy="2823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29863" t="17745" r="49761" b="68853"/>
          <a:stretch/>
        </p:blipFill>
        <p:spPr>
          <a:xfrm>
            <a:off x="455288" y="4503089"/>
            <a:ext cx="3503269" cy="1296144"/>
          </a:xfrm>
          <a:prstGeom prst="rect">
            <a:avLst/>
          </a:prstGeom>
        </p:spPr>
      </p:pic>
      <p:pic>
        <p:nvPicPr>
          <p:cNvPr id="19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15196" y="2095609"/>
            <a:ext cx="2520280" cy="59766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41" t="58153" r="12599" b="8626"/>
          <a:stretch/>
        </p:blipFill>
        <p:spPr>
          <a:xfrm>
            <a:off x="761944" y="2432795"/>
            <a:ext cx="2894794" cy="1716285"/>
          </a:xfrm>
          <a:prstGeom prst="rect">
            <a:avLst/>
          </a:prstGeom>
        </p:spPr>
      </p:pic>
      <p:pic>
        <p:nvPicPr>
          <p:cNvPr id="18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01990"/>
            <a:ext cx="4342854" cy="2651146"/>
          </a:xfrm>
          <a:prstGeom prst="rect">
            <a:avLst/>
          </a:prstGeom>
        </p:spPr>
      </p:pic>
      <p:pic>
        <p:nvPicPr>
          <p:cNvPr id="15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366" y="4126984"/>
            <a:ext cx="5184576" cy="2048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34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48677"/>
            <a:ext cx="4500498" cy="1224136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987824" y="837579"/>
            <a:ext cx="31646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אז מה היה לנו</a:t>
            </a:r>
          </a:p>
        </p:txBody>
      </p:sp>
      <p:sp>
        <p:nvSpPr>
          <p:cNvPr id="6" name="מלבן 5"/>
          <p:cNvSpPr/>
          <p:nvPr/>
        </p:nvSpPr>
        <p:spPr>
          <a:xfrm>
            <a:off x="323528" y="2780928"/>
            <a:ext cx="75608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גורם משמעותי להתחממות גלובלית - פליטת גזי חממה, משאבי אנרגיה, מים ושטח אדירים, גורם לכריתת יערות והכחדת מינים.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88" y="2780928"/>
            <a:ext cx="395107" cy="315046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86" y="3925439"/>
            <a:ext cx="395107" cy="31504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387" y="4974316"/>
            <a:ext cx="395107" cy="315046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431248" y="3896447"/>
            <a:ext cx="74531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מעלה סיכון להשמנה, סכרת, מחלות לב, אוסטיאופורוזיס וסרטן. בשר מכיל אנטיביוטיקה, הורמונים וזיהומים.</a:t>
            </a:r>
          </a:p>
        </p:txBody>
      </p:sp>
      <p:sp>
        <p:nvSpPr>
          <p:cNvPr id="11" name="מלבן 10"/>
          <p:cNvSpPr/>
          <p:nvPr/>
        </p:nvSpPr>
        <p:spPr>
          <a:xfrm>
            <a:off x="3112682" y="4973106"/>
            <a:ext cx="47949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תעשיית המזון מן החי אכזרית ולא הומנית.</a:t>
            </a:r>
          </a:p>
        </p:txBody>
      </p:sp>
    </p:spTree>
    <p:extLst>
      <p:ext uri="{BB962C8B-B14F-4D97-AF65-F5344CB8AC3E}">
        <p14:creationId xmlns:p14="http://schemas.microsoft.com/office/powerpoint/2010/main" val="4239494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4320480" cy="344501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059832" y="2660548"/>
            <a:ext cx="265008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מה קורה </a:t>
            </a:r>
          </a:p>
          <a:p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בישראל?</a:t>
            </a:r>
          </a:p>
        </p:txBody>
      </p:sp>
    </p:spTree>
    <p:extLst>
      <p:ext uri="{BB962C8B-B14F-4D97-AF65-F5344CB8AC3E}">
        <p14:creationId xmlns:p14="http://schemas.microsoft.com/office/powerpoint/2010/main" val="22643165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i.ytimg.com/vi/l-O7bwl63XY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99" y="721242"/>
            <a:ext cx="6096642" cy="45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4437112"/>
            <a:ext cx="7056784" cy="15756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496850" y="4671294"/>
            <a:ext cx="5838458" cy="1244860"/>
            <a:chOff x="1619672" y="2570747"/>
            <a:chExt cx="5838458" cy="1244860"/>
          </a:xfrm>
        </p:grpSpPr>
        <p:sp>
          <p:nvSpPr>
            <p:cNvPr id="4" name="מלבן 3"/>
            <p:cNvSpPr/>
            <p:nvPr/>
          </p:nvSpPr>
          <p:spPr>
            <a:xfrm>
              <a:off x="2455800" y="3169276"/>
              <a:ext cx="448392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מעצמת בשר עולמית</a:t>
              </a:r>
            </a:p>
          </p:txBody>
        </p:sp>
        <p:sp>
          <p:nvSpPr>
            <p:cNvPr id="5" name="מלבן 4"/>
            <p:cNvSpPr/>
            <p:nvPr/>
          </p:nvSpPr>
          <p:spPr>
            <a:xfrm>
              <a:off x="1619672" y="2570747"/>
              <a:ext cx="583845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ישראל, אם לא ידעתם, היא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47853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002">
            <a:off x="1403648" y="3434016"/>
            <a:ext cx="2912022" cy="1130704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376" y="4139493"/>
            <a:ext cx="2343761" cy="1772617"/>
          </a:xfrm>
          <a:prstGeom prst="rect">
            <a:avLst/>
          </a:prstGeom>
        </p:spPr>
      </p:pic>
      <p:pic>
        <p:nvPicPr>
          <p:cNvPr id="2" name="Picture 6" descr="http://www.raiseupastandard.com/wp-content/uploads/2016/01/Cow-A-Clean-Anim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006" y="908720"/>
            <a:ext cx="1546503" cy="233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752" y="242772"/>
            <a:ext cx="2457008" cy="376229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426">
            <a:off x="1693510" y="765637"/>
            <a:ext cx="2757538" cy="1014866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749739" y="1052736"/>
            <a:ext cx="3222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300 מיליון </a:t>
            </a:r>
          </a:p>
        </p:txBody>
      </p:sp>
      <p:sp>
        <p:nvSpPr>
          <p:cNvPr id="6" name="מלבן 5"/>
          <p:cNvSpPr/>
          <p:nvPr/>
        </p:nvSpPr>
        <p:spPr>
          <a:xfrm>
            <a:off x="852055" y="2163288"/>
            <a:ext cx="32512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בעלי חיים מומתים מדי </a:t>
            </a:r>
          </a:p>
          <a:p>
            <a:pPr algn="ctr"/>
            <a:r>
              <a:rPr lang="he-IL" sz="2400" b="1" dirty="0">
                <a:latin typeface="Levenim MT" panose="02010502060101010101" pitchFamily="2" charset="-79"/>
                <a:cs typeface="Levenim MT" panose="02010502060101010101" pitchFamily="2" charset="-79"/>
              </a:rPr>
              <a:t>שנה</a:t>
            </a: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 למאכל בישראל</a:t>
            </a:r>
          </a:p>
        </p:txBody>
      </p:sp>
      <p:sp>
        <p:nvSpPr>
          <p:cNvPr id="8" name="מלבן 7"/>
          <p:cNvSpPr/>
          <p:nvPr/>
        </p:nvSpPr>
        <p:spPr>
          <a:xfrm>
            <a:off x="2126989" y="3720598"/>
            <a:ext cx="14083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4,000</a:t>
            </a:r>
            <a:endParaRPr lang="he-IL" sz="3200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9" name="מלבן 8"/>
          <p:cNvSpPr/>
          <p:nvPr/>
        </p:nvSpPr>
        <p:spPr>
          <a:xfrm>
            <a:off x="1126974" y="4830251"/>
            <a:ext cx="33201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בעלי חיים אוכל ישראלי </a:t>
            </a:r>
          </a:p>
          <a:p>
            <a:pPr algn="ctr"/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ממוצע במהלך חייו</a:t>
            </a:r>
          </a:p>
        </p:txBody>
      </p:sp>
      <p:pic>
        <p:nvPicPr>
          <p:cNvPr id="12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320" y="3645024"/>
            <a:ext cx="3468208" cy="2808312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4698" y="2994285"/>
            <a:ext cx="2310282" cy="152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44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697" y="478516"/>
            <a:ext cx="2476500" cy="1847850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20" y="478516"/>
            <a:ext cx="3092574" cy="1897970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00" y="2505074"/>
            <a:ext cx="2466975" cy="184785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5590" y="4653135"/>
            <a:ext cx="2876550" cy="1590675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5590" y="2716422"/>
            <a:ext cx="2876550" cy="159067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9282" y="2746800"/>
            <a:ext cx="2247900" cy="1600200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9546" y="4653136"/>
            <a:ext cx="28765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2919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4759757" cy="2860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699792" y="6453336"/>
            <a:ext cx="3260725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Autofit/>
          </a:bodyPr>
          <a:lstStyle>
            <a:lvl1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1200" i="1" kern="0" dirty="0">
                <a:solidFill>
                  <a:schemeClr val="tx1"/>
                </a:solidFill>
                <a:cs typeface="+mn-cs"/>
              </a:rPr>
              <a:t>OECD-FAO Agricultural Outlook (Edition 2015)</a:t>
            </a:r>
            <a:br>
              <a:rPr lang="he-IL" sz="1200" i="1" kern="0" dirty="0">
                <a:solidFill>
                  <a:schemeClr val="tx1"/>
                </a:solidFill>
                <a:cs typeface="+mn-cs"/>
              </a:rPr>
            </a:br>
            <a:br>
              <a:rPr lang="he-IL" sz="1200" i="1" kern="0" dirty="0">
                <a:solidFill>
                  <a:schemeClr val="tx1"/>
                </a:solidFill>
                <a:cs typeface="+mn-cs"/>
              </a:rPr>
            </a:br>
            <a:endParaRPr lang="en-US" sz="1200" i="1" kern="0" dirty="0">
              <a:solidFill>
                <a:schemeClr val="tx1"/>
              </a:solidFill>
              <a:cs typeface="+mn-cs"/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7513"/>
            <a:ext cx="7920880" cy="1179279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755576" y="643987"/>
            <a:ext cx="74671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אנחנו הרבה מעל לממוצע ה-</a:t>
            </a:r>
            <a:r>
              <a:rPr lang="en-US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OECD</a:t>
            </a:r>
            <a:endParaRPr lang="he-IL" sz="3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657369" y="1751258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altLang="en-US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ישראלי ממוצע צורך </a:t>
            </a:r>
            <a:r>
              <a:rPr lang="he-IL" altLang="en-US" sz="2400" b="1" dirty="0">
                <a:latin typeface="Levenim MT" panose="02010502060101010101" pitchFamily="2" charset="-79"/>
                <a:cs typeface="Levenim MT" panose="02010502060101010101" pitchFamily="2" charset="-79"/>
              </a:rPr>
              <a:t>86 ק"ג בשר </a:t>
            </a:r>
            <a:r>
              <a:rPr lang="he-IL" altLang="en-US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(בקר, עוף, הודו, חזיר) בשנה</a:t>
            </a:r>
            <a:endParaRPr lang="he-IL" sz="2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389500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61" y="3429000"/>
            <a:ext cx="395252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817806"/>
            <a:ext cx="5908842" cy="792088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1043608" y="952240"/>
            <a:ext cx="31951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אלופי העולם בעוף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961" y="817806"/>
            <a:ext cx="3952085" cy="23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77" y="3372926"/>
            <a:ext cx="5688632" cy="1136194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1634448" y="3525524"/>
            <a:ext cx="227177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מקום מכובד </a:t>
            </a:r>
          </a:p>
          <a:p>
            <a:r>
              <a:rPr lang="he-IL" sz="28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בצריכת בקר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427984" y="5973702"/>
            <a:ext cx="3260725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normAutofit fontScale="67500" lnSpcReduction="20000"/>
          </a:bodyPr>
          <a:lstStyle>
            <a:lvl1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r" rtl="1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defRPr/>
            </a:pPr>
            <a:r>
              <a:rPr lang="en-US" sz="1800" i="1" kern="0" dirty="0">
                <a:solidFill>
                  <a:schemeClr val="tx1"/>
                </a:solidFill>
                <a:cs typeface="+mn-cs"/>
              </a:rPr>
              <a:t>OECD-FAO Agricultural Outlook (Edition 2015)</a:t>
            </a:r>
            <a:br>
              <a:rPr lang="he-IL" sz="1800" i="1" kern="0" dirty="0">
                <a:solidFill>
                  <a:schemeClr val="tx1"/>
                </a:solidFill>
                <a:cs typeface="+mn-cs"/>
              </a:rPr>
            </a:br>
            <a:br>
              <a:rPr lang="he-IL" sz="1800" i="1" kern="0" dirty="0">
                <a:solidFill>
                  <a:schemeClr val="tx1"/>
                </a:solidFill>
                <a:cs typeface="+mn-cs"/>
              </a:rPr>
            </a:br>
            <a:endParaRPr lang="en-US" sz="1800" i="1" kern="0" dirty="0">
              <a:solidFill>
                <a:schemeClr val="tx1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104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04" y="613197"/>
            <a:ext cx="596156" cy="475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44008" y="1253576"/>
            <a:ext cx="3960440" cy="403187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altLang="he-IL" sz="3200" dirty="0">
                <a:latin typeface="Levenim MT" panose="02010502060101010101" pitchFamily="2" charset="-79"/>
                <a:cs typeface="Levenim MT" panose="02010502060101010101" pitchFamily="2" charset="-79"/>
              </a:rPr>
              <a:t>בישראל צורכים </a:t>
            </a:r>
            <a:r>
              <a:rPr lang="he-IL" altLang="he-IL" sz="3200" b="1" dirty="0">
                <a:latin typeface="Levenim MT" panose="02010502060101010101" pitchFamily="2" charset="-79"/>
                <a:cs typeface="Levenim MT" panose="02010502060101010101" pitchFamily="2" charset="-79"/>
              </a:rPr>
              <a:t>פי 2.2 מכמות החלבון </a:t>
            </a:r>
            <a:r>
              <a:rPr lang="he-IL" altLang="he-IL" sz="3200" dirty="0">
                <a:latin typeface="Levenim MT" panose="02010502060101010101" pitchFamily="2" charset="-79"/>
                <a:cs typeface="Levenim MT" panose="02010502060101010101" pitchFamily="2" charset="-79"/>
              </a:rPr>
              <a:t>המומלצת</a:t>
            </a:r>
            <a:br>
              <a:rPr lang="he-IL" altLang="he-IL" sz="3200" dirty="0">
                <a:latin typeface="Levenim MT" panose="02010502060101010101" pitchFamily="2" charset="-79"/>
                <a:cs typeface="Levenim MT" panose="02010502060101010101" pitchFamily="2" charset="-79"/>
              </a:rPr>
            </a:br>
            <a:r>
              <a:rPr lang="he-IL" altLang="he-IL" sz="3200" dirty="0">
                <a:latin typeface="Levenim MT" panose="02010502060101010101" pitchFamily="2" charset="-79"/>
                <a:cs typeface="Levenim MT" panose="02010502060101010101" pitchFamily="2" charset="-79"/>
              </a:rPr>
              <a:t>ואוכלים</a:t>
            </a:r>
            <a:r>
              <a:rPr lang="en-US" altLang="he-IL" sz="32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altLang="he-IL" sz="3200" b="1" dirty="0">
                <a:latin typeface="Levenim MT" panose="02010502060101010101" pitchFamily="2" charset="-79"/>
                <a:cs typeface="Levenim MT" panose="02010502060101010101" pitchFamily="2" charset="-79"/>
              </a:rPr>
              <a:t>כמחצית מצריכת הסיבים </a:t>
            </a:r>
            <a:r>
              <a:rPr lang="he-IL" altLang="he-IL" sz="3200" dirty="0">
                <a:latin typeface="Levenim MT" panose="02010502060101010101" pitchFamily="2" charset="-79"/>
                <a:cs typeface="Levenim MT" panose="02010502060101010101" pitchFamily="2" charset="-79"/>
              </a:rPr>
              <a:t>המומלצת (לא אוכלים מספיק ירקות, פירות ודגנים)</a:t>
            </a:r>
            <a:endParaRPr lang="he-IL" sz="3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150" y="5805264"/>
            <a:ext cx="632871" cy="5046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4408" y="5285449"/>
            <a:ext cx="391164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he-IL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מקור </a:t>
            </a:r>
            <a:r>
              <a:rPr lang="he-IL" sz="12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הלמ"ס</a:t>
            </a:r>
            <a:r>
              <a:rPr lang="he-IL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 : *מאזן אספקת מזון 2012; </a:t>
            </a:r>
          </a:p>
          <a:p>
            <a:pPr algn="ctr">
              <a:defRPr/>
            </a:pPr>
            <a:r>
              <a:rPr lang="he-IL" sz="1200" dirty="0">
                <a:latin typeface="Levenim MT" panose="02010502060101010101" pitchFamily="2" charset="-79"/>
                <a:cs typeface="Levenim MT" panose="02010502060101010101" pitchFamily="2" charset="-79"/>
              </a:rPr>
              <a:t>**הסקר החברתי לשנת 2010 בנושא בריאות ואורח חיים </a:t>
            </a:r>
            <a:endParaRPr lang="en-US" sz="12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3" r="41180"/>
          <a:stretch/>
        </p:blipFill>
        <p:spPr>
          <a:xfrm>
            <a:off x="539552" y="2132856"/>
            <a:ext cx="3881549" cy="2687562"/>
          </a:xfrm>
          <a:prstGeom prst="rect">
            <a:avLst/>
          </a:prstGeom>
        </p:spPr>
      </p:pic>
      <p:pic>
        <p:nvPicPr>
          <p:cNvPr id="9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990" y="1438778"/>
            <a:ext cx="568863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6289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6898">
            <a:off x="2742505" y="1911850"/>
            <a:ext cx="3722152" cy="3034299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275856" y="2828835"/>
            <a:ext cx="235833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אז מה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עושים????</a:t>
            </a:r>
          </a:p>
        </p:txBody>
      </p:sp>
    </p:spTree>
    <p:extLst>
      <p:ext uri="{BB962C8B-B14F-4D97-AF65-F5344CB8AC3E}">
        <p14:creationId xmlns:p14="http://schemas.microsoft.com/office/powerpoint/2010/main" val="9452743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764704"/>
            <a:ext cx="9144000" cy="1677088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635896" y="1268760"/>
            <a:ext cx="39533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צעד אחד קטן...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472584"/>
            <a:ext cx="2479974" cy="3734550"/>
          </a:xfrm>
          <a:prstGeom prst="rect">
            <a:avLst/>
          </a:prstGeom>
        </p:spPr>
      </p:pic>
      <p:pic>
        <p:nvPicPr>
          <p:cNvPr id="5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760" y="4149080"/>
            <a:ext cx="12170903" cy="1728192"/>
          </a:xfrm>
          <a:prstGeom prst="rect">
            <a:avLst/>
          </a:prstGeom>
        </p:spPr>
      </p:pic>
      <p:sp>
        <p:nvSpPr>
          <p:cNvPr id="6" name="מלבן 2"/>
          <p:cNvSpPr/>
          <p:nvPr/>
        </p:nvSpPr>
        <p:spPr>
          <a:xfrm>
            <a:off x="755576" y="4698441"/>
            <a:ext cx="5832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יכול לשנות את העולם</a:t>
            </a:r>
          </a:p>
        </p:txBody>
      </p:sp>
    </p:spTree>
    <p:extLst>
      <p:ext uri="{BB962C8B-B14F-4D97-AF65-F5344CB8AC3E}">
        <p14:creationId xmlns:p14="http://schemas.microsoft.com/office/powerpoint/2010/main" val="2942862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http://i.telegraph.co.uk/multimedia/archive/01706/ipcc_1706109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8" y="1628800"/>
            <a:ext cx="3937378" cy="24646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מלבן 5"/>
          <p:cNvSpPr>
            <a:spLocks noChangeArrowheads="1"/>
          </p:cNvSpPr>
          <p:nvPr/>
        </p:nvSpPr>
        <p:spPr bwMode="auto">
          <a:xfrm>
            <a:off x="611560" y="4365104"/>
            <a:ext cx="39973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he-IL" altLang="he-I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אל גור וד"ר </a:t>
            </a:r>
            <a:r>
              <a:rPr lang="he-IL" altLang="he-IL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ראג'נדרה</a:t>
            </a:r>
            <a:r>
              <a:rPr lang="he-IL" altLang="he-I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altLang="he-IL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פאצ'אורי</a:t>
            </a:r>
            <a:r>
              <a:rPr lang="he-IL" altLang="he-I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, ראש פאנל האו"ם לנושא שינויי האקלים, בעת קבלת פרס נובל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531440"/>
            <a:ext cx="5832648" cy="6796583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5076056" y="1925473"/>
            <a:ext cx="3347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"אם כל אדם בבריטניה יימנע מאכילת בשר למשך יום אחד בשבוע, הדבר ימנע פליטת גזי חממה בכמות שוות-ערך להשבתת 5 מיליון מכוניות"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56549"/>
            <a:ext cx="432048" cy="34450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50" y="4555301"/>
            <a:ext cx="432048" cy="34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8640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586138"/>
            <a:ext cx="10513168" cy="119858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40768"/>
            <a:ext cx="7852195" cy="144016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1841480" y="892894"/>
            <a:ext cx="56765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בישראל = הורדת 500,000</a:t>
            </a:r>
            <a:endParaRPr lang="he-IL" sz="3600" b="1" dirty="0">
              <a:solidFill>
                <a:schemeClr val="bg1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1152128" y="1737683"/>
            <a:ext cx="6864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alt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מכוניות מכבישי הארץ לצמיתות</a:t>
            </a:r>
            <a:endParaRPr lang="he-IL" sz="3600" b="1" dirty="0">
              <a:solidFill>
                <a:schemeClr val="bg1"/>
              </a:solidFill>
            </a:endParaRPr>
          </a:p>
        </p:txBody>
      </p:sp>
      <p:grpSp>
        <p:nvGrpSpPr>
          <p:cNvPr id="7" name="קבוצה 6"/>
          <p:cNvGrpSpPr>
            <a:grpSpLocks/>
          </p:cNvGrpSpPr>
          <p:nvPr/>
        </p:nvGrpSpPr>
        <p:grpSpPr bwMode="auto">
          <a:xfrm>
            <a:off x="1835696" y="3140968"/>
            <a:ext cx="5491163" cy="2065337"/>
            <a:chOff x="-252536" y="1657571"/>
            <a:chExt cx="8176916" cy="3542857"/>
          </a:xfrm>
        </p:grpSpPr>
        <p:pic>
          <p:nvPicPr>
            <p:cNvPr id="8" name="תמונה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52536" y="2564904"/>
              <a:ext cx="3809524" cy="17650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50"/>
            <a:stretch>
              <a:fillRect/>
            </a:stretch>
          </p:blipFill>
          <p:spPr bwMode="auto">
            <a:xfrm>
              <a:off x="3375211" y="1657571"/>
              <a:ext cx="4549169" cy="3542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341856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96871"/>
            <a:ext cx="6971891" cy="1958130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1877930" y="829605"/>
            <a:ext cx="54601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3600" b="1" kern="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חסכון של למעלה מ- 100</a:t>
            </a:r>
            <a:endParaRPr lang="he-IL" sz="3600" b="1" dirty="0">
              <a:solidFill>
                <a:schemeClr val="bg1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2013910" y="1664347"/>
            <a:ext cx="5188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/>
            <a:r>
              <a:rPr lang="he-IL" altLang="he-IL" sz="3600" b="1" kern="0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מקלחות בחודש לאדם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0"/>
          <a:stretch>
            <a:fillRect/>
          </a:stretch>
        </p:blipFill>
        <p:spPr bwMode="auto">
          <a:xfrm>
            <a:off x="4451103" y="3102744"/>
            <a:ext cx="3054969" cy="2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212976"/>
            <a:ext cx="1210962" cy="20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72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86" y="337371"/>
            <a:ext cx="7920880" cy="1651469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1559428" y="548680"/>
            <a:ext cx="57006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משרד הבריאות ממליץ: 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187" y="2174419"/>
            <a:ext cx="3544579" cy="3843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מלבן 6"/>
          <p:cNvSpPr/>
          <p:nvPr/>
        </p:nvSpPr>
        <p:spPr>
          <a:xfrm>
            <a:off x="2303222" y="1256566"/>
            <a:ext cx="42130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תזונה ים תיכונית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96752"/>
            <a:ext cx="5256584" cy="583264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11091" y="2574247"/>
            <a:ext cx="3886194" cy="2766139"/>
            <a:chOff x="4358214" y="2463061"/>
            <a:chExt cx="3886194" cy="2766139"/>
          </a:xfrm>
        </p:grpSpPr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3" y="2463061"/>
              <a:ext cx="504055" cy="401917"/>
            </a:xfrm>
            <a:prstGeom prst="rect">
              <a:avLst/>
            </a:prstGeom>
          </p:spPr>
        </p:pic>
        <p:sp>
          <p:nvSpPr>
            <p:cNvPr id="10" name="מלבן 9"/>
            <p:cNvSpPr/>
            <p:nvPr/>
          </p:nvSpPr>
          <p:spPr>
            <a:xfrm>
              <a:off x="5353160" y="2475567"/>
              <a:ext cx="238719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e-IL" sz="24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הממד הבריאותי </a:t>
              </a:r>
            </a:p>
          </p:txBody>
        </p:sp>
        <p:pic>
          <p:nvPicPr>
            <p:cNvPr id="11" name="תמונה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3" y="3231219"/>
              <a:ext cx="504055" cy="401917"/>
            </a:xfrm>
            <a:prstGeom prst="rect">
              <a:avLst/>
            </a:prstGeom>
          </p:spPr>
        </p:pic>
        <p:pic>
          <p:nvPicPr>
            <p:cNvPr id="12" name="תמונה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3" y="3999377"/>
              <a:ext cx="504055" cy="401917"/>
            </a:xfrm>
            <a:prstGeom prst="rect">
              <a:avLst/>
            </a:prstGeom>
          </p:spPr>
        </p:pic>
        <p:pic>
          <p:nvPicPr>
            <p:cNvPr id="13" name="תמונה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352" y="4767535"/>
              <a:ext cx="504055" cy="401917"/>
            </a:xfrm>
            <a:prstGeom prst="rect">
              <a:avLst/>
            </a:prstGeom>
          </p:spPr>
        </p:pic>
        <p:sp>
          <p:nvSpPr>
            <p:cNvPr id="14" name="מלבן 13"/>
            <p:cNvSpPr/>
            <p:nvPr/>
          </p:nvSpPr>
          <p:spPr>
            <a:xfrm>
              <a:off x="4358214" y="3211384"/>
              <a:ext cx="338746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e-IL" sz="24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הממד הסביבתי (קיימות)</a:t>
              </a:r>
            </a:p>
          </p:txBody>
        </p:sp>
        <p:sp>
          <p:nvSpPr>
            <p:cNvPr id="15" name="מלבן 14"/>
            <p:cNvSpPr/>
            <p:nvPr/>
          </p:nvSpPr>
          <p:spPr>
            <a:xfrm>
              <a:off x="4490743" y="3967036"/>
              <a:ext cx="324960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e-IL" sz="24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הממד החברתי-תרבותי</a:t>
              </a:r>
            </a:p>
          </p:txBody>
        </p:sp>
        <p:sp>
          <p:nvSpPr>
            <p:cNvPr id="16" name="מלבן 15"/>
            <p:cNvSpPr/>
            <p:nvPr/>
          </p:nvSpPr>
          <p:spPr>
            <a:xfrm>
              <a:off x="5757116" y="4767535"/>
              <a:ext cx="198323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e-IL" sz="2400" dirty="0">
                  <a:latin typeface="Levenim MT" panose="02010502060101010101" pitchFamily="2" charset="-79"/>
                  <a:cs typeface="Levenim MT" panose="02010502060101010101" pitchFamily="2" charset="-79"/>
                </a:rPr>
                <a:t>הממד הכלכלי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11054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1491"/>
            <a:ext cx="8604448" cy="161721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-674494" y="819934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צמצום צריכת בשר משפר את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                הבריאות </a:t>
            </a:r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50512"/>
            <a:ext cx="302878" cy="241505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90" y="3729226"/>
            <a:ext cx="302878" cy="241505"/>
          </a:xfrm>
          <a:prstGeom prst="rect">
            <a:avLst/>
          </a:prstGeom>
        </p:spPr>
      </p:pic>
      <p:sp>
        <p:nvSpPr>
          <p:cNvPr id="8" name="מלבן 7"/>
          <p:cNvSpPr/>
          <p:nvPr/>
        </p:nvSpPr>
        <p:spPr>
          <a:xfrm>
            <a:off x="514289" y="2649090"/>
            <a:ext cx="75312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תזונה הכוללת </a:t>
            </a:r>
            <a:r>
              <a:rPr lang="he-IL" altLang="he-IL" sz="2000" b="1" dirty="0">
                <a:latin typeface="Levenim MT" panose="02010502060101010101" pitchFamily="2" charset="-79"/>
                <a:cs typeface="Levenim MT" panose="02010502060101010101" pitchFamily="2" charset="-79"/>
              </a:rPr>
              <a:t>יותר ירקות ופחות בשר </a:t>
            </a: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מקטינה את הסיכוי לחלות </a:t>
            </a:r>
          </a:p>
          <a:p>
            <a:pPr>
              <a:defRPr/>
            </a:pP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בסוכרת מסוג 2 ב-20%.</a:t>
            </a:r>
          </a:p>
        </p:txBody>
      </p:sp>
      <p:sp>
        <p:nvSpPr>
          <p:cNvPr id="9" name="מלבן 8"/>
          <p:cNvSpPr/>
          <p:nvPr/>
        </p:nvSpPr>
        <p:spPr>
          <a:xfrm>
            <a:off x="4804658" y="3729226"/>
            <a:ext cx="32458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שיעורי התמותה הכוללת גבוהים יותר בקרב אלו</a:t>
            </a:r>
          </a:p>
          <a:p>
            <a:pPr>
              <a:defRPr/>
            </a:pP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 שאוכלים </a:t>
            </a:r>
            <a:r>
              <a:rPr lang="he-IL" altLang="he-IL" sz="2000" b="1" dirty="0">
                <a:latin typeface="Levenim MT" panose="02010502060101010101" pitchFamily="2" charset="-79"/>
                <a:cs typeface="Levenim MT" panose="02010502060101010101" pitchFamily="2" charset="-79"/>
              </a:rPr>
              <a:t>בשר אדום או בשר מעובד על בסיס יומי</a:t>
            </a: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23045" y="5949280"/>
            <a:ext cx="611898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מקורות: 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PLOS Medicine</a:t>
            </a:r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 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June 14, 2016</a:t>
            </a:r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, מחקר ארוך טווח על 200,000 איש</a:t>
            </a:r>
            <a:endParaRPr lang="en-US" sz="1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The Journal of the American Osteopathic Association</a:t>
            </a:r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, 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May 2016</a:t>
            </a:r>
            <a:endParaRPr lang="he-IL" sz="1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6146" name="Picture 2" descr="http://ahc.edu/wp-content/uploads/2015/08/program-ekg-technici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253294"/>
            <a:ext cx="4095827" cy="2047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101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276872"/>
            <a:ext cx="5865688" cy="324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556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11491"/>
            <a:ext cx="8604448" cy="161721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-674494" y="819934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צמצום צריכת בשר משפר את </a:t>
            </a:r>
          </a:p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                הבריאות 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58" y="3573016"/>
            <a:ext cx="302878" cy="241505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441002" y="2586440"/>
            <a:ext cx="80163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צמצום צריכת הבשר האדום, העלאת צריכת ירקות ופירות ושמירה על המלצות התזונה יכול:</a:t>
            </a:r>
          </a:p>
          <a:p>
            <a:pPr>
              <a:defRPr/>
            </a:pP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    למנוע 5.1 מיליון מקרי מוות בשנה </a:t>
            </a:r>
          </a:p>
          <a:p>
            <a:pPr>
              <a:defRPr/>
            </a:pP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    לחסוך 30% מפליטות גזי החממה הצפויים ממשק המזון בשנת 2050.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3808" y="5903893"/>
            <a:ext cx="4956806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מקור:</a:t>
            </a:r>
          </a:p>
          <a:p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 סקירה של מחקרים מקיפים הכוללים למעלה ממיליון וחצי איש</a:t>
            </a:r>
            <a:endParaRPr lang="en-US" sz="1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  <a:p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 </a:t>
            </a:r>
            <a:r>
              <a:rPr lang="en-US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Oxford Martin School, March 2016</a:t>
            </a:r>
          </a:p>
          <a:p>
            <a:pPr algn="ctr">
              <a:defRPr/>
            </a:pPr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endParaRPr lang="en-US" sz="1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7" name="תמונה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058" y="3248160"/>
            <a:ext cx="302878" cy="241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787" t="31684" r="8080" b="43116"/>
          <a:stretch/>
        </p:blipFill>
        <p:spPr>
          <a:xfrm>
            <a:off x="483464" y="4164156"/>
            <a:ext cx="8249469" cy="1406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30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6" b="8694"/>
          <a:stretch/>
        </p:blipFill>
        <p:spPr bwMode="auto">
          <a:xfrm>
            <a:off x="2195736" y="4077072"/>
            <a:ext cx="3018928" cy="2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1643063" cy="235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49648"/>
            <a:ext cx="6984776" cy="662473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17" y="427480"/>
            <a:ext cx="6674367" cy="1080120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2843037" y="666795"/>
            <a:ext cx="33425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מילה על דגים</a:t>
            </a:r>
            <a:endParaRPr lang="he-IL" sz="40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83" y="1625091"/>
            <a:ext cx="369590" cy="294699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781060" y="1607395"/>
            <a:ext cx="72632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רוב הדגים הנצרכים בישראל מכילים כמויות זניחות של אומגה 3</a:t>
            </a:r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83" y="2008422"/>
            <a:ext cx="369590" cy="294699"/>
          </a:xfrm>
          <a:prstGeom prst="rect">
            <a:avLst/>
          </a:prstGeom>
        </p:spPr>
      </p:pic>
      <p:sp>
        <p:nvSpPr>
          <p:cNvPr id="11" name="מלבן 10"/>
          <p:cNvSpPr/>
          <p:nvPr/>
        </p:nvSpPr>
        <p:spPr>
          <a:xfrm>
            <a:off x="827584" y="2003330"/>
            <a:ext cx="721673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דגים מכילים כמויות לא מבוטלות של המתכת כספית, </a:t>
            </a:r>
            <a:r>
              <a:rPr lang="he-IL" altLang="he-IL" sz="20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דיוקסינים</a:t>
            </a:r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 - כימיקלים רעילים המצטברים ברקמות - ורעלנים נוספים כתוצאה מפסולת וזיהום הים</a:t>
            </a:r>
          </a:p>
        </p:txBody>
      </p:sp>
      <p:pic>
        <p:nvPicPr>
          <p:cNvPr id="12" name="תמונה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783" y="3018993"/>
            <a:ext cx="369590" cy="294699"/>
          </a:xfrm>
          <a:prstGeom prst="rect">
            <a:avLst/>
          </a:prstGeom>
        </p:spPr>
      </p:pic>
      <p:sp>
        <p:nvSpPr>
          <p:cNvPr id="13" name="מלבן 12"/>
          <p:cNvSpPr/>
          <p:nvPr/>
        </p:nvSpPr>
        <p:spPr>
          <a:xfrm>
            <a:off x="3642151" y="2983629"/>
            <a:ext cx="44021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חוות דגים בים משאירות מדבר מתחתן</a:t>
            </a:r>
          </a:p>
        </p:txBody>
      </p:sp>
      <p:pic>
        <p:nvPicPr>
          <p:cNvPr id="14" name="תמונה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971" y="3383739"/>
            <a:ext cx="369590" cy="294699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>
            <a:off x="2594268" y="3313692"/>
            <a:ext cx="5455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altLang="he-IL" sz="2000" dirty="0">
                <a:latin typeface="Levenim MT" panose="02010502060101010101" pitchFamily="2" charset="-79"/>
                <a:cs typeface="Levenim MT" panose="02010502060101010101" pitchFamily="2" charset="-79"/>
              </a:rPr>
              <a:t>מעריכים שעד 2048  לא יישארו עוד דגים בים    </a:t>
            </a:r>
          </a:p>
        </p:txBody>
      </p:sp>
    </p:spTree>
    <p:extLst>
      <p:ext uri="{BB962C8B-B14F-4D97-AF65-F5344CB8AC3E}">
        <p14:creationId xmlns:p14="http://schemas.microsoft.com/office/powerpoint/2010/main" val="3567185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14847"/>
            <a:ext cx="3888432" cy="120473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377" y="4293096"/>
            <a:ext cx="2108101" cy="2216766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869160"/>
            <a:ext cx="2382669" cy="1787002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944906" y="790691"/>
            <a:ext cx="32896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ומה עם חלבון?</a:t>
            </a: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47" y="1916832"/>
            <a:ext cx="545452" cy="434926"/>
          </a:xfrm>
          <a:prstGeom prst="rect">
            <a:avLst/>
          </a:prstGeom>
        </p:spPr>
      </p:pic>
      <p:sp>
        <p:nvSpPr>
          <p:cNvPr id="5" name="מלבן 4"/>
          <p:cNvSpPr/>
          <p:nvPr/>
        </p:nvSpPr>
        <p:spPr>
          <a:xfrm>
            <a:off x="981003" y="1931423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אדם בוגר צריך כ-0.8 גרם חלבון לכל ק"ג ממשקל גופו .</a:t>
            </a: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747" y="2879675"/>
            <a:ext cx="545452" cy="434926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968342" y="2852936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חלבון מהצומח יש ב</a:t>
            </a:r>
            <a:r>
              <a:rPr lang="he-IL" sz="2400" b="1" dirty="0">
                <a:latin typeface="Levenim MT" panose="02010502060101010101" pitchFamily="2" charset="-79"/>
                <a:cs typeface="Levenim MT" panose="02010502060101010101" pitchFamily="2" charset="-79"/>
              </a:rPr>
              <a:t>קטניות</a:t>
            </a: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 (עדשים, שעועית, סויה, פול ותורמוס) וב</a:t>
            </a:r>
            <a:r>
              <a:rPr lang="he-IL" sz="2400" b="1" dirty="0">
                <a:latin typeface="Levenim MT" panose="02010502060101010101" pitchFamily="2" charset="-79"/>
                <a:cs typeface="Levenim MT" panose="02010502060101010101" pitchFamily="2" charset="-79"/>
              </a:rPr>
              <a:t>דגנים</a:t>
            </a: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 (חיטה, אורז לסוגיו, שיבולת שועל, תירס, </a:t>
            </a:r>
            <a:r>
              <a:rPr lang="he-IL" sz="2400" dirty="0" err="1">
                <a:latin typeface="Levenim MT" panose="02010502060101010101" pitchFamily="2" charset="-79"/>
                <a:cs typeface="Levenim MT" panose="02010502060101010101" pitchFamily="2" charset="-79"/>
              </a:rPr>
              <a:t>קינואה</a:t>
            </a: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 וכוסמת).</a:t>
            </a: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67" y="4143780"/>
            <a:ext cx="2443249" cy="1517467"/>
          </a:xfrm>
          <a:prstGeom prst="rect">
            <a:avLst/>
          </a:prstGeom>
        </p:spPr>
      </p:pic>
      <p:pic>
        <p:nvPicPr>
          <p:cNvPr id="11" name="תמונה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3075589" cy="3412639"/>
          </a:xfrm>
          <a:prstGeom prst="rect">
            <a:avLst/>
          </a:prstGeom>
        </p:spPr>
      </p:pic>
      <p:pic>
        <p:nvPicPr>
          <p:cNvPr id="12" name="תמונה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365104"/>
            <a:ext cx="3528392" cy="2836575"/>
          </a:xfrm>
          <a:prstGeom prst="rect">
            <a:avLst/>
          </a:prstGeom>
        </p:spPr>
      </p:pic>
      <p:pic>
        <p:nvPicPr>
          <p:cNvPr id="13" name="תמונה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2" y="3717032"/>
            <a:ext cx="3622471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93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286000" y="1412776"/>
            <a:ext cx="639045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sz="2800" dirty="0">
                <a:solidFill>
                  <a:srgbClr val="050505"/>
                </a:solidFill>
                <a:latin typeface="Arial" panose="020B0604020202020204" pitchFamily="34" charset="0"/>
              </a:rPr>
              <a:t>מאי 2017 נייר עמדה של                         משרד הבריאות ועמותת עתיד : </a:t>
            </a:r>
          </a:p>
          <a:p>
            <a:endParaRPr lang="he-IL" sz="2800" dirty="0">
              <a:solidFill>
                <a:srgbClr val="050505"/>
              </a:solidFill>
              <a:latin typeface="Arial" panose="020B0604020202020204" pitchFamily="34" charset="0"/>
            </a:endParaRPr>
          </a:p>
          <a:p>
            <a:endParaRPr lang="he-IL" sz="2800" dirty="0">
              <a:solidFill>
                <a:srgbClr val="050505"/>
              </a:solidFill>
              <a:latin typeface="Arial" panose="020B0604020202020204" pitchFamily="34" charset="0"/>
            </a:endParaRPr>
          </a:p>
          <a:p>
            <a:r>
              <a:rPr lang="he-IL" sz="3600" dirty="0">
                <a:solidFill>
                  <a:srgbClr val="00B050"/>
                </a:solidFill>
                <a:latin typeface="Arial" panose="020B0604020202020204" pitchFamily="34" charset="0"/>
              </a:rPr>
              <a:t>"צריכת סויה הינה בטוחה בכל שלבי החיים לרבות ינקות, ילדות והתבגרות הן בקרב נשים והן בקרב גברים ואף עשויה לספק יתרונות במצבים בריאותיים שונים"</a:t>
            </a:r>
            <a:endParaRPr lang="en-US" sz="3600" dirty="0">
              <a:solidFill>
                <a:srgbClr val="00B050"/>
              </a:solidFill>
            </a:endParaRPr>
          </a:p>
        </p:txBody>
      </p:sp>
      <p:pic>
        <p:nvPicPr>
          <p:cNvPr id="1026" name="Picture 2" descr="https://www.health.gov.il/Subjects/PublishingImages/so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4476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14847"/>
            <a:ext cx="7848874" cy="1071017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827584" y="610631"/>
            <a:ext cx="76482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דוגמה לצורך השוואה:</a:t>
            </a:r>
            <a:r>
              <a:rPr lang="en-US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  <a:r>
              <a:rPr lang="he-IL" sz="4400" b="1" dirty="0" err="1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בולונז</a:t>
            </a:r>
            <a:r>
              <a:rPr lang="he-IL" sz="4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1235178"/>
              </p:ext>
            </p:extLst>
          </p:nvPr>
        </p:nvGraphicFramePr>
        <p:xfrm>
          <a:off x="2771800" y="1698116"/>
          <a:ext cx="5881279" cy="4354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4773">
                  <a:extLst>
                    <a:ext uri="{9D8B030D-6E8A-4147-A177-3AD203B41FA5}">
                      <a16:colId xmlns:a16="http://schemas.microsoft.com/office/drawing/2014/main" val="3067417424"/>
                    </a:ext>
                  </a:extLst>
                </a:gridCol>
                <a:gridCol w="1051303">
                  <a:extLst>
                    <a:ext uri="{9D8B030D-6E8A-4147-A177-3AD203B41FA5}">
                      <a16:colId xmlns:a16="http://schemas.microsoft.com/office/drawing/2014/main" val="711173063"/>
                    </a:ext>
                  </a:extLst>
                </a:gridCol>
                <a:gridCol w="1306950">
                  <a:extLst>
                    <a:ext uri="{9D8B030D-6E8A-4147-A177-3AD203B41FA5}">
                      <a16:colId xmlns:a16="http://schemas.microsoft.com/office/drawing/2014/main" val="1650152918"/>
                    </a:ext>
                  </a:extLst>
                </a:gridCol>
                <a:gridCol w="2178253">
                  <a:extLst>
                    <a:ext uri="{9D8B030D-6E8A-4147-A177-3AD203B41FA5}">
                      <a16:colId xmlns:a16="http://schemas.microsoft.com/office/drawing/2014/main" val="2951385236"/>
                    </a:ext>
                  </a:extLst>
                </a:gridCol>
              </a:tblGrid>
              <a:tr h="442927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בקר טרי טחון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rgbClr val="65C4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הודו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rgbClr val="65C4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שבבי סויה*</a:t>
                      </a:r>
                    </a:p>
                  </a:txBody>
                  <a:tcPr marL="63497" marR="63497" marT="63507" marB="63507">
                    <a:solidFill>
                      <a:srgbClr val="65C4C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 </a:t>
                      </a:r>
                      <a:r>
                        <a:rPr lang="he-IL" sz="16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חומר גלם (100 גרם)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rgbClr val="65C4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8980243"/>
                  </a:ext>
                </a:extLst>
              </a:tr>
              <a:tr h="283762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253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240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257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קלוריות</a:t>
                      </a:r>
                      <a:r>
                        <a:rPr lang="en-US" sz="1600" b="1" baseline="300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 </a:t>
                      </a: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(קק"ל)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515833"/>
                  </a:ext>
                </a:extLst>
              </a:tr>
              <a:tr h="30411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18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15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50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 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כמות חלבון (גרם)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7065826"/>
                  </a:ext>
                </a:extLst>
              </a:tr>
              <a:tr h="306195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19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20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שומן (גרם)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492374"/>
                  </a:ext>
                </a:extLst>
              </a:tr>
              <a:tr h="308271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FF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7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FF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5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0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שומן רווי (גרם)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015760"/>
                  </a:ext>
                </a:extLst>
              </a:tr>
              <a:tr h="310347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2.2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7.5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כמות ברזל (מ"ג)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311064"/>
                  </a:ext>
                </a:extLst>
              </a:tr>
              <a:tr h="312423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9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11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300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כמות סידן (מ"ג)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5210959"/>
                  </a:ext>
                </a:extLst>
              </a:tr>
              <a:tr h="314499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0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0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18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סיבים תזונתיים (גרם)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084312"/>
                  </a:ext>
                </a:extLst>
              </a:tr>
              <a:tr h="316575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67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FF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100-500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10</a:t>
                      </a:r>
                      <a:endParaRPr lang="en-US" sz="1600" b="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נתרן (מ"ג)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7917728"/>
                  </a:ext>
                </a:extLst>
              </a:tr>
              <a:tr h="318651"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2.9-5.9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2.5-4.4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rgbClr val="00B05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1.9</a:t>
                      </a: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he-IL" sz="1600" b="1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מחיר (ש"ח)</a:t>
                      </a: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3497" marR="63497" marT="63507" marB="63507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8811825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139952" y="6495749"/>
            <a:ext cx="267893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he-IL" sz="1400" dirty="0">
                <a:latin typeface="Levenim MT" panose="02010502060101010101" pitchFamily="2" charset="-79"/>
                <a:cs typeface="Levenim MT" panose="02010502060101010101" pitchFamily="2" charset="-79"/>
              </a:rPr>
              <a:t>* לאחר השריה כמות גדולה פי 3</a:t>
            </a:r>
            <a:endParaRPr lang="en-US" sz="1400" dirty="0"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71"/>
          <a:stretch/>
        </p:blipFill>
        <p:spPr>
          <a:xfrm>
            <a:off x="395536" y="2223819"/>
            <a:ext cx="2262420" cy="330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283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9" y="548680"/>
            <a:ext cx="9144000" cy="1224136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2440575" y="908720"/>
            <a:ext cx="43059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כמה זה עולה לנו?</a:t>
            </a:r>
          </a:p>
        </p:txBody>
      </p:sp>
      <p:graphicFrame>
        <p:nvGraphicFramePr>
          <p:cNvPr id="4" name="Content Placeholder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4006914"/>
              </p:ext>
            </p:extLst>
          </p:nvPr>
        </p:nvGraphicFramePr>
        <p:xfrm>
          <a:off x="478769" y="2638361"/>
          <a:ext cx="8229600" cy="2862327"/>
        </p:xfrm>
        <a:graphic>
          <a:graphicData uri="http://schemas.openxmlformats.org/drawingml/2006/table">
            <a:tbl>
              <a:tblPr/>
              <a:tblGrid>
                <a:gridCol w="1068895">
                  <a:extLst>
                    <a:ext uri="{9D8B030D-6E8A-4147-A177-3AD203B41FA5}">
                      <a16:colId xmlns:a16="http://schemas.microsoft.com/office/drawing/2014/main" val="3834822915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1784383671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696094532"/>
                    </a:ext>
                  </a:extLst>
                </a:gridCol>
                <a:gridCol w="813658">
                  <a:extLst>
                    <a:ext uri="{9D8B030D-6E8A-4147-A177-3AD203B41FA5}">
                      <a16:colId xmlns:a16="http://schemas.microsoft.com/office/drawing/2014/main" val="78380156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62145215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155356749"/>
                    </a:ext>
                  </a:extLst>
                </a:gridCol>
                <a:gridCol w="936773">
                  <a:extLst>
                    <a:ext uri="{9D8B030D-6E8A-4147-A177-3AD203B41FA5}">
                      <a16:colId xmlns:a16="http://schemas.microsoft.com/office/drawing/2014/main" val="752944462"/>
                    </a:ext>
                  </a:extLst>
                </a:gridCol>
                <a:gridCol w="1593850">
                  <a:extLst>
                    <a:ext uri="{9D8B030D-6E8A-4147-A177-3AD203B41FA5}">
                      <a16:colId xmlns:a16="http://schemas.microsoft.com/office/drawing/2014/main" val="3980609892"/>
                    </a:ext>
                  </a:extLst>
                </a:gridCol>
              </a:tblGrid>
              <a:tr h="342735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b="1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עדשים יבשים</a:t>
                      </a: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b="1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שבבי סויה</a:t>
                      </a: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b="1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טופו </a:t>
                      </a: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b="1" kern="1200" dirty="0" err="1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סייטן</a:t>
                      </a: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b="1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חזה עוף</a:t>
                      </a: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b="1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בקר טחון</a:t>
                      </a: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b="1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הודו טחון</a:t>
                      </a: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altLang="en-US" sz="1600" b="1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1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506264"/>
                  </a:ext>
                </a:extLst>
              </a:tr>
              <a:tr h="733863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0.99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1.9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2.98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3.5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3.5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מחיר ל-100 גרם (ש"ח)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506065"/>
                  </a:ext>
                </a:extLst>
              </a:tr>
              <a:tr h="792088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50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25.5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22.5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כמות חלבון (גרם)</a:t>
                      </a:r>
                      <a:endParaRPr lang="en-US" altLang="en-US" sz="1600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9992557"/>
                  </a:ext>
                </a:extLst>
              </a:tr>
              <a:tr h="775544"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3.8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3.8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20.0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11.7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15.6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22.2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23.3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algn="r" rtl="1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 algn="r" rtl="1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 algn="r" rtl="1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 algn="r" rtl="1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algn="r" rtl="1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1" eaLnBrk="1" fontAlgn="base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he-IL" altLang="en-US" sz="1600" kern="1200" dirty="0">
                          <a:solidFill>
                            <a:srgbClr val="000000"/>
                          </a:solidFill>
                          <a:effectLst/>
                          <a:latin typeface="Levenim MT" panose="02010502060101010101" pitchFamily="2" charset="-79"/>
                          <a:ea typeface="Arial" panose="020B0604020202020204" pitchFamily="34" charset="0"/>
                          <a:cs typeface="Levenim MT" panose="02010502060101010101" pitchFamily="2" charset="-79"/>
                        </a:rPr>
                        <a:t>אגורות לגרם חלבון</a:t>
                      </a:r>
                      <a:endParaRPr lang="en-US" altLang="en-US" sz="1600" kern="1200" dirty="0">
                        <a:solidFill>
                          <a:srgbClr val="000000"/>
                        </a:solidFill>
                        <a:effectLst/>
                        <a:latin typeface="Levenim MT" panose="02010502060101010101" pitchFamily="2" charset="-79"/>
                        <a:ea typeface="Arial" panose="020B0604020202020204" pitchFamily="34" charset="0"/>
                        <a:cs typeface="Levenim MT" panose="02010502060101010101" pitchFamily="2" charset="-79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6500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25925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mikih\Pictures\IMG_554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3"/>
          <a:stretch/>
        </p:blipFill>
        <p:spPr bwMode="auto">
          <a:xfrm>
            <a:off x="604205" y="2106133"/>
            <a:ext cx="4255828" cy="2876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תמונה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27278" r="8695" b="13953"/>
          <a:stretch/>
        </p:blipFill>
        <p:spPr>
          <a:xfrm>
            <a:off x="395536" y="1793067"/>
            <a:ext cx="4968552" cy="4660269"/>
          </a:xfrm>
          <a:prstGeom prst="rect">
            <a:avLst/>
          </a:prstGeom>
        </p:spPr>
      </p:pic>
      <p:pic>
        <p:nvPicPr>
          <p:cNvPr id="5" name="Meatless Monday israel - אירוע ההשקה - מיטלס מנדיי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84828" y="3717032"/>
            <a:ext cx="4864538" cy="2736304"/>
          </a:xfrm>
          <a:prstGeom prst="rect">
            <a:avLst/>
          </a:prstGeom>
        </p:spPr>
      </p:pic>
      <p:pic>
        <p:nvPicPr>
          <p:cNvPr id="8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237"/>
            <a:ext cx="837803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כותרת 1"/>
          <p:cNvSpPr txBox="1">
            <a:spLocks/>
          </p:cNvSpPr>
          <p:nvPr/>
        </p:nvSpPr>
        <p:spPr>
          <a:xfrm>
            <a:off x="-473240" y="689356"/>
            <a:ext cx="10515600" cy="93662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יום שני ללא בשר בישראל</a:t>
            </a:r>
          </a:p>
        </p:txBody>
      </p:sp>
    </p:spTree>
    <p:extLst>
      <p:ext uri="{BB962C8B-B14F-4D97-AF65-F5344CB8AC3E}">
        <p14:creationId xmlns:p14="http://schemas.microsoft.com/office/powerpoint/2010/main" val="246963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378386"/>
            <a:ext cx="4896544" cy="12624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7744" y="653787"/>
            <a:ext cx="417646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בשנת 2012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53"/>
          <a:stretch/>
        </p:blipFill>
        <p:spPr>
          <a:xfrm>
            <a:off x="2267744" y="2276872"/>
            <a:ext cx="4820216" cy="3412596"/>
          </a:xfrm>
          <a:prstGeom prst="rect">
            <a:avLst/>
          </a:prstGeom>
        </p:spPr>
      </p:pic>
      <p:pic>
        <p:nvPicPr>
          <p:cNvPr id="5" name="תמונה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59" y="1426599"/>
            <a:ext cx="5256585" cy="511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860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3" y="387662"/>
            <a:ext cx="8208912" cy="1313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846821"/>
            <a:ext cx="684076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prstClr val="white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מיתגנו את הקמפיין הישראלי</a:t>
            </a:r>
          </a:p>
        </p:txBody>
      </p:sp>
      <p:pic>
        <p:nvPicPr>
          <p:cNvPr id="7" name="תמונה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659" y="2060848"/>
            <a:ext cx="6064917" cy="413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328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74" y="444695"/>
            <a:ext cx="8466728" cy="126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55776" y="784120"/>
            <a:ext cx="46903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alt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עשינו דרך ארוכה </a:t>
            </a:r>
            <a:endParaRPr lang="he-IL" sz="36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pic>
        <p:nvPicPr>
          <p:cNvPr id="14338" name="Picture 2" descr="\\filer-a\Year\מקאן וואלי\לקוחות\פרובונו\מיטלססמנדיי\חומרים לPP\flach_eigul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75" y="2146485"/>
            <a:ext cx="603046" cy="4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\\filer-a\Year\מקאן וואלי\לקוחות\פרובונו\מיטלססמנדיי\חומרים לPP\flach_eigul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10" y="2898168"/>
            <a:ext cx="603046" cy="4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\\filer-a\Year\מקאן וואלי\לקוחות\פרובונו\מיטלססמנדיי\חומרים לPP\flach_eigul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510" y="4252397"/>
            <a:ext cx="603046" cy="4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\\filer-a\Year\מקאן וואלי\לקוחות\פרובונו\מיטלססמנדיי\חומרים לPP\flach_eigul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475" y="3586357"/>
            <a:ext cx="603046" cy="4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\\filer-a\Year\מקאן וואלי\לקוחות\פרובונו\מיטלססמנדיי\חומרים לPP\flach_eigul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52" y="4953893"/>
            <a:ext cx="603046" cy="48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274276" y="2186855"/>
            <a:ext cx="28608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74276" y="2938538"/>
            <a:ext cx="28608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74276" y="3626727"/>
            <a:ext cx="28608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01145" y="4286181"/>
            <a:ext cx="27170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4</a:t>
            </a:r>
          </a:p>
          <a:p>
            <a:endParaRPr lang="he-IL" sz="20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33132" y="4982364"/>
            <a:ext cx="28608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5</a:t>
            </a:r>
          </a:p>
          <a:p>
            <a:endParaRPr lang="he-IL" sz="20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23928" y="2017578"/>
            <a:ext cx="40324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he-IL" dirty="0"/>
          </a:p>
        </p:txBody>
      </p:sp>
      <p:sp>
        <p:nvSpPr>
          <p:cNvPr id="19" name="TextBox 18"/>
          <p:cNvSpPr txBox="1"/>
          <p:nvPr/>
        </p:nvSpPr>
        <p:spPr>
          <a:xfrm>
            <a:off x="4377653" y="2186855"/>
            <a:ext cx="371685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>
                <a:latin typeface="Levenim MT" panose="02010502060101010101" pitchFamily="2" charset="-79"/>
                <a:cs typeface="Levenim MT" panose="02010502060101010101" pitchFamily="2" charset="-79"/>
              </a:rPr>
              <a:t>ירידה של כ- 10%</a:t>
            </a:r>
          </a:p>
          <a:p>
            <a:r>
              <a:rPr lang="he-IL" dirty="0">
                <a:latin typeface="Levenim MT" panose="02010502060101010101" pitchFamily="2" charset="-79"/>
                <a:cs typeface="Levenim MT" panose="02010502060101010101" pitchFamily="2" charset="-79"/>
              </a:rPr>
              <a:t>בצריכת הבשר בשנת 2014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78080" y="3023863"/>
            <a:ext cx="38164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dirty="0">
                <a:latin typeface="Levenim MT" panose="02010502060101010101" pitchFamily="2" charset="-79"/>
                <a:cs typeface="Levenim MT" panose="02010502060101010101" pitchFamily="2" charset="-79"/>
              </a:rPr>
              <a:t>הכנסת הנושא </a:t>
            </a:r>
            <a:r>
              <a:rPr lang="he-IL" altLang="he-IL" b="1" dirty="0">
                <a:latin typeface="Levenim MT" panose="02010502060101010101" pitchFamily="2" charset="-79"/>
                <a:cs typeface="Levenim MT" panose="02010502060101010101" pitchFamily="2" charset="-79"/>
              </a:rPr>
              <a:t>לשיח הציבורי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48552" y="3555224"/>
            <a:ext cx="3466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dirty="0">
                <a:latin typeface="Levenim MT" panose="02010502060101010101" pitchFamily="2" charset="-79"/>
                <a:cs typeface="Levenim MT" panose="02010502060101010101" pitchFamily="2" charset="-79"/>
              </a:rPr>
              <a:t>שיעור גבוה של </a:t>
            </a:r>
            <a:r>
              <a:rPr lang="he-IL" altLang="he-IL" b="1" dirty="0">
                <a:latin typeface="Levenim MT" panose="02010502060101010101" pitchFamily="2" charset="-79"/>
                <a:cs typeface="Levenim MT" panose="02010502060101010101" pitchFamily="2" charset="-79"/>
              </a:rPr>
              <a:t>חשיפה ומודעות </a:t>
            </a:r>
            <a:r>
              <a:rPr lang="he-IL" altLang="he-IL" dirty="0">
                <a:latin typeface="Levenim MT" panose="02010502060101010101" pitchFamily="2" charset="-79"/>
                <a:cs typeface="Levenim MT" panose="02010502060101010101" pitchFamily="2" charset="-79"/>
              </a:rPr>
              <a:t>לקמפיין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29225" y="4229834"/>
            <a:ext cx="34662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b="1" dirty="0">
                <a:latin typeface="Levenim MT" panose="02010502060101010101" pitchFamily="2" charset="-79"/>
                <a:cs typeface="Levenim MT" panose="02010502060101010101" pitchFamily="2" charset="-79"/>
              </a:rPr>
              <a:t>מאות אלפי אנשים כבר אימצו </a:t>
            </a:r>
            <a:r>
              <a:rPr lang="he-IL" altLang="he-IL" dirty="0">
                <a:latin typeface="Levenim MT" panose="02010502060101010101" pitchFamily="2" charset="-79"/>
                <a:cs typeface="Levenim MT" panose="02010502060101010101" pitchFamily="2" charset="-79"/>
              </a:rPr>
              <a:t>את יום שני ללא בשר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89913" y="5007106"/>
            <a:ext cx="350555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altLang="he-IL" b="1" dirty="0">
                <a:latin typeface="Levenim MT" panose="02010502060101010101" pitchFamily="2" charset="-79"/>
                <a:cs typeface="Levenim MT" panose="02010502060101010101" pitchFamily="2" charset="-79"/>
              </a:rPr>
              <a:t>אימוץ רשמי </a:t>
            </a:r>
            <a:r>
              <a:rPr lang="he-IL" altLang="he-IL" dirty="0">
                <a:latin typeface="Levenim MT" panose="02010502060101010101" pitchFamily="2" charset="-79"/>
                <a:cs typeface="Levenim MT" panose="02010502060101010101" pitchFamily="2" charset="-79"/>
              </a:rPr>
              <a:t>של ראש הממשלה, משרד החוץ, חברות הסעדה וארגונים רבים</a:t>
            </a: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" t="16443" r="-365" b="-2815"/>
          <a:stretch/>
        </p:blipFill>
        <p:spPr>
          <a:xfrm>
            <a:off x="1079882" y="1684489"/>
            <a:ext cx="1652548" cy="2269471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69" y="3735763"/>
            <a:ext cx="2710817" cy="2436260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831" y="1881039"/>
            <a:ext cx="1451636" cy="1911717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117032"/>
            <a:ext cx="1786308" cy="22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98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t="14459" r="8167" b="17729"/>
          <a:stretch>
            <a:fillRect/>
          </a:stretch>
        </p:blipFill>
        <p:spPr bwMode="auto">
          <a:xfrm>
            <a:off x="1547664" y="1484784"/>
            <a:ext cx="6170613" cy="371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656492"/>
            <a:ext cx="6624736" cy="543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016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573" y="4218579"/>
            <a:ext cx="1726644" cy="1938242"/>
          </a:xfrm>
          <a:prstGeom prst="rect">
            <a:avLst/>
          </a:prstGeom>
        </p:spPr>
      </p:pic>
      <p:pic>
        <p:nvPicPr>
          <p:cNvPr id="8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237"/>
            <a:ext cx="837803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כותרת 1"/>
          <p:cNvSpPr txBox="1">
            <a:spLocks/>
          </p:cNvSpPr>
          <p:nvPr/>
        </p:nvSpPr>
        <p:spPr>
          <a:xfrm>
            <a:off x="-473240" y="689356"/>
            <a:ext cx="10515600" cy="93662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תחומי פעילות מרכזיים 2016</a:t>
            </a:r>
          </a:p>
        </p:txBody>
      </p:sp>
      <p:pic>
        <p:nvPicPr>
          <p:cNvPr id="10" name="תמונה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057">
            <a:off x="3146443" y="3961532"/>
            <a:ext cx="3669673" cy="2926080"/>
          </a:xfrm>
          <a:prstGeom prst="rect">
            <a:avLst/>
          </a:prstGeom>
        </p:spPr>
      </p:pic>
      <p:pic>
        <p:nvPicPr>
          <p:cNvPr id="11" name="תמונה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100">
            <a:off x="4322170" y="1335586"/>
            <a:ext cx="3589400" cy="2926080"/>
          </a:xfrm>
          <a:prstGeom prst="rect">
            <a:avLst/>
          </a:prstGeom>
        </p:spPr>
      </p:pic>
      <p:pic>
        <p:nvPicPr>
          <p:cNvPr id="13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22180">
            <a:off x="523957" y="1372249"/>
            <a:ext cx="3759037" cy="2926080"/>
          </a:xfrm>
          <a:prstGeom prst="rect">
            <a:avLst/>
          </a:prstGeom>
        </p:spPr>
      </p:pic>
      <p:sp>
        <p:nvSpPr>
          <p:cNvPr id="14" name="מלבן 2"/>
          <p:cNvSpPr/>
          <p:nvPr/>
        </p:nvSpPr>
        <p:spPr>
          <a:xfrm>
            <a:off x="5006918" y="2129016"/>
            <a:ext cx="18565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הסברה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ציבורית</a:t>
            </a:r>
          </a:p>
        </p:txBody>
      </p:sp>
      <p:sp>
        <p:nvSpPr>
          <p:cNvPr id="17" name="מלבן 2"/>
          <p:cNvSpPr/>
          <p:nvPr/>
        </p:nvSpPr>
        <p:spPr>
          <a:xfrm>
            <a:off x="1370877" y="2340030"/>
            <a:ext cx="18245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הסעדה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מוסדית</a:t>
            </a:r>
          </a:p>
        </p:txBody>
      </p:sp>
      <p:sp>
        <p:nvSpPr>
          <p:cNvPr id="18" name="מלבן 2"/>
          <p:cNvSpPr/>
          <p:nvPr/>
        </p:nvSpPr>
        <p:spPr>
          <a:xfrm>
            <a:off x="3822346" y="4907870"/>
            <a:ext cx="199926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מערכות </a:t>
            </a:r>
          </a:p>
          <a:p>
            <a:pPr algn="ctr"/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חינוך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1071">
            <a:off x="6710295" y="4709474"/>
            <a:ext cx="2189704" cy="161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530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2237"/>
            <a:ext cx="837803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כותרת 1"/>
          <p:cNvSpPr txBox="1">
            <a:spLocks/>
          </p:cNvSpPr>
          <p:nvPr/>
        </p:nvSpPr>
        <p:spPr>
          <a:xfrm>
            <a:off x="-473240" y="689356"/>
            <a:ext cx="10515600" cy="93662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אנחנו באינספור ארגונים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 b="11944"/>
          <a:stretch/>
        </p:blipFill>
        <p:spPr>
          <a:xfrm>
            <a:off x="187195" y="1610446"/>
            <a:ext cx="2540000" cy="3744417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" b="397"/>
          <a:stretch/>
        </p:blipFill>
        <p:spPr bwMode="auto">
          <a:xfrm>
            <a:off x="3582249" y="1631719"/>
            <a:ext cx="2159000" cy="278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18"/>
          <a:stretch/>
        </p:blipFill>
        <p:spPr bwMode="auto">
          <a:xfrm>
            <a:off x="6441906" y="5050536"/>
            <a:ext cx="2125455" cy="163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73" y="949630"/>
            <a:ext cx="3168352" cy="4148416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422" y="4653135"/>
            <a:ext cx="3080074" cy="2452173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74" y="674342"/>
            <a:ext cx="3677338" cy="5616624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01" b="29000"/>
          <a:stretch/>
        </p:blipFill>
        <p:spPr>
          <a:xfrm>
            <a:off x="6414406" y="1625979"/>
            <a:ext cx="2152955" cy="3183336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15349" r="12987" b="27667"/>
          <a:stretch/>
        </p:blipFill>
        <p:spPr>
          <a:xfrm>
            <a:off x="2856102" y="4544457"/>
            <a:ext cx="3456897" cy="2233404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272" y="848487"/>
            <a:ext cx="3151222" cy="474075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070" y="2636912"/>
            <a:ext cx="5042996" cy="607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487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48880"/>
            <a:ext cx="5544616" cy="29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25133" r="9774" b="26995"/>
          <a:stretch/>
        </p:blipFill>
        <p:spPr>
          <a:xfrm>
            <a:off x="1619672" y="1916832"/>
            <a:ext cx="6480720" cy="3744416"/>
          </a:xfrm>
          <a:prstGeom prst="rect">
            <a:avLst/>
          </a:prstGeom>
        </p:spPr>
      </p:pic>
      <p:pic>
        <p:nvPicPr>
          <p:cNvPr id="10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52237"/>
            <a:ext cx="5976664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כותרת 1"/>
          <p:cNvSpPr txBox="1">
            <a:spLocks/>
          </p:cNvSpPr>
          <p:nvPr/>
        </p:nvSpPr>
        <p:spPr>
          <a:xfrm>
            <a:off x="-577788" y="620169"/>
            <a:ext cx="10515600" cy="93662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he-IL" alt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אפילו במזנון הכנסת</a:t>
            </a:r>
          </a:p>
        </p:txBody>
      </p:sp>
    </p:spTree>
    <p:extLst>
      <p:ext uri="{BB962C8B-B14F-4D97-AF65-F5344CB8AC3E}">
        <p14:creationId xmlns:p14="http://schemas.microsoft.com/office/powerpoint/2010/main" val="25577866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\\filer-a\Year\מקאן וואלי\לקוחות\פרובונו\מיטלססמנדיי\חומרים לPP\flach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2" y="542309"/>
            <a:ext cx="8712967" cy="131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900782"/>
            <a:ext cx="770485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אנחנו </a:t>
            </a:r>
            <a:r>
              <a:rPr lang="he-IL" sz="3600" b="1" dirty="0" err="1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כח</a:t>
            </a:r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משמעותי בתנועה עולמית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8" b="19052"/>
          <a:stretch/>
        </p:blipFill>
        <p:spPr bwMode="auto">
          <a:xfrm>
            <a:off x="4932040" y="2475317"/>
            <a:ext cx="3610420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23750" r="33305" b="20601"/>
          <a:stretch/>
        </p:blipFill>
        <p:spPr bwMode="auto">
          <a:xfrm>
            <a:off x="827973" y="2475318"/>
            <a:ext cx="3744023" cy="247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44824"/>
            <a:ext cx="4032448" cy="3744416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40564"/>
            <a:ext cx="3888432" cy="374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4257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52237"/>
            <a:ext cx="7560840" cy="1032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739781"/>
            <a:ext cx="77048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ואפילו מצאנו שותפים "מפתיעים"...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991" y="1881189"/>
            <a:ext cx="5296017" cy="38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980728"/>
            <a:ext cx="580465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0119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628800"/>
            <a:ext cx="4320480" cy="3445014"/>
          </a:xfrm>
          <a:prstGeom prst="rect">
            <a:avLst/>
          </a:prstGeom>
        </p:spPr>
      </p:pic>
      <p:sp>
        <p:nvSpPr>
          <p:cNvPr id="3" name="מלבן 2"/>
          <p:cNvSpPr/>
          <p:nvPr/>
        </p:nvSpPr>
        <p:spPr>
          <a:xfrm>
            <a:off x="3308740" y="2996952"/>
            <a:ext cx="2613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אז מה עושים</a:t>
            </a:r>
          </a:p>
          <a:p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 מחר בבוקר?</a:t>
            </a:r>
          </a:p>
        </p:txBody>
      </p:sp>
    </p:spTree>
    <p:extLst>
      <p:ext uri="{BB962C8B-B14F-4D97-AF65-F5344CB8AC3E}">
        <p14:creationId xmlns:p14="http://schemas.microsoft.com/office/powerpoint/2010/main" val="388895217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80920" cy="1518792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31058"/>
            <a:ext cx="945654" cy="7540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01111" y="931058"/>
            <a:ext cx="5040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6" name="מלבן 5"/>
          <p:cNvSpPr/>
          <p:nvPr/>
        </p:nvSpPr>
        <p:spPr>
          <a:xfrm>
            <a:off x="940729" y="1054168"/>
            <a:ext cx="6439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מצטרפים למסע (ועושים לייק)</a:t>
            </a: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6939" y="2348880"/>
            <a:ext cx="6435963" cy="309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8190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80920" cy="151879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31058"/>
            <a:ext cx="945654" cy="754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1111" y="931058"/>
            <a:ext cx="5040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" name="מלבן 4"/>
          <p:cNvSpPr/>
          <p:nvPr/>
        </p:nvSpPr>
        <p:spPr>
          <a:xfrm>
            <a:off x="602940" y="1054168"/>
            <a:ext cx="68627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נכנסים לאתר ונרשמים לתזכורת</a:t>
            </a:r>
          </a:p>
        </p:txBody>
      </p:sp>
      <p:pic>
        <p:nvPicPr>
          <p:cNvPr id="6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5" t="9450" r="22923" b="11801"/>
          <a:stretch>
            <a:fillRect/>
          </a:stretch>
        </p:blipFill>
        <p:spPr bwMode="auto">
          <a:xfrm>
            <a:off x="4336832" y="2348880"/>
            <a:ext cx="4216929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7820" y="2636912"/>
            <a:ext cx="313600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www.meatlessmonday.co.il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520" y="4582870"/>
            <a:ext cx="36511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he-I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הירשמו לקבל תזכורת שבועית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9" name="Right Arrow 5"/>
          <p:cNvSpPr>
            <a:spLocks noChangeArrowheads="1"/>
          </p:cNvSpPr>
          <p:nvPr/>
        </p:nvSpPr>
        <p:spPr bwMode="auto">
          <a:xfrm>
            <a:off x="3915749" y="4582870"/>
            <a:ext cx="408007" cy="338138"/>
          </a:xfrm>
          <a:prstGeom prst="rightArrow">
            <a:avLst>
              <a:gd name="adj1" fmla="val 50000"/>
              <a:gd name="adj2" fmla="val 50058"/>
            </a:avLst>
          </a:prstGeom>
          <a:solidFill>
            <a:schemeClr val="accent6"/>
          </a:solidFill>
          <a:ln>
            <a:noFill/>
          </a:ln>
          <a:extLst/>
        </p:spPr>
        <p:txBody>
          <a:bodyPr/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235042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8680"/>
            <a:ext cx="8280920" cy="151879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931058"/>
            <a:ext cx="945654" cy="754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01111" y="931058"/>
            <a:ext cx="5040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מלבן 4"/>
          <p:cNvSpPr/>
          <p:nvPr/>
        </p:nvSpPr>
        <p:spPr>
          <a:xfrm>
            <a:off x="1561535" y="1054168"/>
            <a:ext cx="59041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36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נהנים ממגוון מנות מהצומח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86"/>
          <a:stretch/>
        </p:blipFill>
        <p:spPr>
          <a:xfrm>
            <a:off x="610531" y="2303656"/>
            <a:ext cx="1714500" cy="1054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256" y="2621102"/>
            <a:ext cx="1285875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1"/>
          <a:stretch/>
        </p:blipFill>
        <p:spPr>
          <a:xfrm>
            <a:off x="2531876" y="2168224"/>
            <a:ext cx="1714500" cy="2076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/>
          <a:stretch/>
        </p:blipFill>
        <p:spPr>
          <a:xfrm rot="5400000">
            <a:off x="4054506" y="2575863"/>
            <a:ext cx="2104114" cy="1288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31" y="3594009"/>
            <a:ext cx="1714500" cy="2286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9" r="11841"/>
          <a:stretch/>
        </p:blipFill>
        <p:spPr>
          <a:xfrm>
            <a:off x="7451681" y="2619023"/>
            <a:ext cx="1296144" cy="2286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308" y="4394570"/>
            <a:ext cx="1285875" cy="2286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137" y="4377228"/>
            <a:ext cx="1714500" cy="2286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57" y="5157192"/>
            <a:ext cx="2670043" cy="150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903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7301" y="2636641"/>
            <a:ext cx="2881313" cy="2160588"/>
          </a:xfrm>
          <a:prstGeom prst="rect">
            <a:avLst/>
          </a:prstGeom>
        </p:spPr>
      </p:pic>
      <p:pic>
        <p:nvPicPr>
          <p:cNvPr id="6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273" y="3734435"/>
            <a:ext cx="28813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707" y="4417978"/>
            <a:ext cx="2881313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526" y="3509817"/>
            <a:ext cx="288131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531" y="2654142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01792" y="1187411"/>
            <a:ext cx="4537327" cy="2160587"/>
            <a:chOff x="285747" y="1269115"/>
            <a:chExt cx="4537327" cy="216058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47" y="1269115"/>
              <a:ext cx="2881312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1762" y="1269115"/>
              <a:ext cx="2881312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8" y="1790862"/>
            <a:ext cx="28797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51118" y="4797229"/>
            <a:ext cx="3619500" cy="1816320"/>
            <a:chOff x="20254" y="685385"/>
            <a:chExt cx="3619500" cy="1816320"/>
          </a:xfrm>
        </p:grpSpPr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54" y="685385"/>
              <a:ext cx="3619500" cy="181632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0254" y="1200982"/>
              <a:ext cx="2817365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60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תודה!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187624" y="643113"/>
            <a:ext cx="9360024" cy="1753221"/>
            <a:chOff x="0" y="3933056"/>
            <a:chExt cx="9144000" cy="1753221"/>
          </a:xfrm>
        </p:grpSpPr>
        <p:pic>
          <p:nvPicPr>
            <p:cNvPr id="13" name="תמונה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33056"/>
              <a:ext cx="9144000" cy="1753221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979712" y="4209501"/>
              <a:ext cx="4968552" cy="120032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יום אחד ללא בשר יכול</a:t>
              </a:r>
            </a:p>
            <a:p>
              <a:r>
                <a:rPr lang="he-IL" sz="3600" b="1" dirty="0">
                  <a:solidFill>
                    <a:schemeClr val="bg1"/>
                  </a:solidFill>
                  <a:latin typeface="Levenim MT" panose="02010502060101010101" pitchFamily="2" charset="-79"/>
                  <a:cs typeface="Levenim MT" panose="02010502060101010101" pitchFamily="2" charset="-79"/>
                </a:rPr>
                <a:t>    לשנות את העולם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495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\\filer-a\Year\מקאן וואלי\לקוחות\פרובונו\מיטלססמנדיי\חומרים לPP\flach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0808" y="404664"/>
            <a:ext cx="14689632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806805"/>
            <a:ext cx="777686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סר פול מקרטני נותן השראה</a:t>
            </a: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2423165"/>
            <a:ext cx="5229939" cy="3386463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357" y="1556792"/>
            <a:ext cx="5688632" cy="51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53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filer-a\Year\מקאן וואלי\לקוחות\פרובונו\מיטלססמנדיי\חומרים לPP\flach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595" y="1594909"/>
            <a:ext cx="9933086" cy="11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\\filer-a\Year\מקאן וואלי\לקוחות\פרובונו\מיטלססמנדיי\חומרים לPP\Meatless-monda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1412776"/>
            <a:ext cx="6664649" cy="493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63664" y="1893789"/>
            <a:ext cx="51125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כמה מילים על הסיפור של</a:t>
            </a:r>
          </a:p>
        </p:txBody>
      </p:sp>
    </p:spTree>
    <p:extLst>
      <p:ext uri="{BB962C8B-B14F-4D97-AF65-F5344CB8AC3E}">
        <p14:creationId xmlns:p14="http://schemas.microsoft.com/office/powerpoint/2010/main" val="192966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\\filer-a\Year\מקאן וואלי\לקוחות\פרובונו\מיטלססמנדיי\חומרים לPP\flach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3" y="387662"/>
            <a:ext cx="8208912" cy="114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46466" y="498867"/>
            <a:ext cx="7272808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Levenim MT" panose="02010502060101010101" pitchFamily="2" charset="-79"/>
                <a:cs typeface="Levenim MT" panose="02010502060101010101" pitchFamily="2" charset="-79"/>
              </a:rPr>
              <a:t>Meatless Monday</a:t>
            </a:r>
            <a:endParaRPr lang="he-IL" sz="5400" b="1" dirty="0">
              <a:solidFill>
                <a:schemeClr val="bg1"/>
              </a:solidFill>
              <a:latin typeface="Levenim MT" panose="02010502060101010101" pitchFamily="2" charset="-79"/>
              <a:cs typeface="Levenim MT" panose="02010502060101010101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0073" y="1427051"/>
            <a:ext cx="8208912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נולד בכלל כ-</a:t>
            </a:r>
            <a:r>
              <a:rPr lang="en-US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Meatless Tuesday</a:t>
            </a:r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 </a:t>
            </a:r>
          </a:p>
          <a:p>
            <a:pPr algn="ctr"/>
            <a:r>
              <a:rPr lang="he-IL" sz="2400" dirty="0">
                <a:latin typeface="Levenim MT" panose="02010502060101010101" pitchFamily="2" charset="-79"/>
                <a:cs typeface="Levenim MT" panose="02010502060101010101" pitchFamily="2" charset="-79"/>
              </a:rPr>
              <a:t>בארה"ב של מלחמת העולם הראשונה</a:t>
            </a:r>
          </a:p>
        </p:txBody>
      </p:sp>
      <p:pic>
        <p:nvPicPr>
          <p:cNvPr id="5" name="Picture 2" descr="http://cdn.shopify.com/s/files/1/0157/3938/products/save-food-wwi-poster_1024x1024.jpeg?v=13370160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314979"/>
            <a:ext cx="2556595" cy="34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3.bp.blogspot.com/_L2u-714ZfUI/TLkT-pMpYII/AAAAAAAAAnc/Vdu47hXDN70/s1600/meatless+tuesda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14979"/>
            <a:ext cx="2556000" cy="341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36.media.tumblr.com/tumblr_lpobjhYe981qjih96o1_128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73" y="2280085"/>
            <a:ext cx="2409541" cy="342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28" y="1449088"/>
            <a:ext cx="3816424" cy="5151765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29" y="1455045"/>
            <a:ext cx="3816424" cy="515176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5" y="1456305"/>
            <a:ext cx="3421483" cy="516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30695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38135</TotalTime>
  <Words>1130</Words>
  <Application>Microsoft Office PowerPoint</Application>
  <PresentationFormat>On-screen Show (4:3)</PresentationFormat>
  <Paragraphs>263</Paragraphs>
  <Slides>69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4" baseType="lpstr">
      <vt:lpstr>Arial</vt:lpstr>
      <vt:lpstr>Calibri</vt:lpstr>
      <vt:lpstr>Levenim MT</vt:lpstr>
      <vt:lpstr>Times New Roman</vt:lpstr>
      <vt:lpstr>ערכת נושא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McCann Erickson Israel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</dc:creator>
  <cp:lastModifiedBy>Elad benjamin</cp:lastModifiedBy>
  <cp:revision>377</cp:revision>
  <dcterms:created xsi:type="dcterms:W3CDTF">2016-06-20T07:31:55Z</dcterms:created>
  <dcterms:modified xsi:type="dcterms:W3CDTF">2017-06-01T11:28:08Z</dcterms:modified>
</cp:coreProperties>
</file>